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comments/comment1.xml" ContentType="application/vnd.openxmlformats-officedocument.presentationml.comments+xml"/>
  <Override PartName="/ppt/tags/tag7.xml" ContentType="application/vnd.openxmlformats-officedocument.presentationml.tags+xml"/>
  <Override PartName="/ppt/charts/chart3.xml" ContentType="application/vnd.openxmlformats-officedocument.drawingml.chart+xml"/>
  <Override PartName="/ppt/theme/themeOverride2.xml" ContentType="application/vnd.openxmlformats-officedocument.themeOverride+xml"/>
  <Override PartName="/ppt/tags/tag8.xml" ContentType="application/vnd.openxmlformats-officedocument.presentationml.tags+xml"/>
  <Override PartName="/ppt/charts/chart4.xml" ContentType="application/vnd.openxmlformats-officedocument.drawingml.chart+xml"/>
  <Override PartName="/ppt/theme/themeOverride3.xml" ContentType="application/vnd.openxmlformats-officedocument.themeOverride+xml"/>
  <Override PartName="/ppt/tags/tag9.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tags/tag10.xml" ContentType="application/vnd.openxmlformats-officedocument.presentationml.tags+xml"/>
  <Override PartName="/ppt/notesSlides/notesSlide3.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80" r:id="rId9"/>
    <p:sldMasterId id="2147483792" r:id="rId10"/>
  </p:sldMasterIdLst>
  <p:notesMasterIdLst>
    <p:notesMasterId r:id="rId23"/>
  </p:notesMasterIdLst>
  <p:handoutMasterIdLst>
    <p:handoutMasterId r:id="rId24"/>
  </p:handoutMasterIdLst>
  <p:sldIdLst>
    <p:sldId id="256" r:id="rId11"/>
    <p:sldId id="257" r:id="rId12"/>
    <p:sldId id="258" r:id="rId13"/>
    <p:sldId id="260" r:id="rId14"/>
    <p:sldId id="279" r:id="rId15"/>
    <p:sldId id="265" r:id="rId16"/>
    <p:sldId id="263" r:id="rId17"/>
    <p:sldId id="261" r:id="rId18"/>
    <p:sldId id="266" r:id="rId19"/>
    <p:sldId id="262" r:id="rId20"/>
    <p:sldId id="276" r:id="rId21"/>
    <p:sldId id="271" r:id="rId22"/>
  </p:sldIdLst>
  <p:sldSz cx="7631113" cy="102600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1">
          <p15:clr>
            <a:srgbClr val="A4A3A4"/>
          </p15:clr>
        </p15:guide>
        <p15:guide id="2" pos="24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4ECD"/>
    <a:srgbClr val="0094F0"/>
    <a:srgbClr val="C9C9C9"/>
    <a:srgbClr val="FFF9E7"/>
    <a:srgbClr val="BBFADA"/>
    <a:srgbClr val="71E5BA"/>
    <a:srgbClr val="FFFFFF"/>
    <a:srgbClr val="767676"/>
    <a:srgbClr val="5AFACB"/>
    <a:srgbClr val="70E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289" autoAdjust="0"/>
    <p:restoredTop sz="94660"/>
  </p:normalViewPr>
  <p:slideViewPr>
    <p:cSldViewPr snapToGrid="0">
      <p:cViewPr varScale="1">
        <p:scale>
          <a:sx n="61" d="100"/>
          <a:sy n="61" d="100"/>
        </p:scale>
        <p:origin x="2154" y="66"/>
      </p:cViewPr>
      <p:guideLst>
        <p:guide orient="horz" pos="3231"/>
        <p:guide pos="2403"/>
      </p:guideLst>
    </p:cSldViewPr>
  </p:slideViewPr>
  <p:notesTextViewPr>
    <p:cViewPr>
      <p:scale>
        <a:sx n="1" d="1"/>
        <a:sy n="1" d="1"/>
      </p:scale>
      <p:origin x="0" y="0"/>
    </p:cViewPr>
  </p:notesTextViewPr>
  <p:sorterViewPr>
    <p:cViewPr>
      <p:scale>
        <a:sx n="100" d="100"/>
        <a:sy n="100" d="100"/>
      </p:scale>
      <p:origin x="0" y="-1848"/>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5846163191304"/>
          <c:y val="7.6309168250520407E-2"/>
          <c:w val="0.738291497366242"/>
          <c:h val="0.71053378213898999"/>
        </c:manualLayout>
      </c:layout>
      <c:scatterChart>
        <c:scatterStyle val="lineMarker"/>
        <c:varyColors val="0"/>
        <c:ser>
          <c:idx val="0"/>
          <c:order val="0"/>
          <c:spPr>
            <a:ln w="31750">
              <a:noFill/>
            </a:ln>
          </c:spPr>
          <c:trendline>
            <c:trendlineType val="linear"/>
            <c:dispRSqr val="1"/>
            <c:dispEq val="1"/>
            <c:trendlineLbl>
              <c:layout>
                <c:manualLayout>
                  <c:x val="-4.241846593836586E-2"/>
                  <c:y val="-7.8239735334230787E-2"/>
                </c:manualLayout>
              </c:layout>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y = 0.9931 x + 0.7531 
R² = 0.9933</a:t>
                    </a:r>
                    <a:endParaRPr lang="zh-CN" dirty="0">
                      <a:latin typeface="Arial" panose="020B0604020202020204" pitchFamily="34" charset="0"/>
                      <a:cs typeface="Arial" panose="020B0604020202020204" pitchFamily="34" charset="0"/>
                    </a:endParaRPr>
                  </a:p>
                </c:rich>
              </c:tx>
              <c:numFmt formatCode="#,##0.000000_);[Red]\(#,##0.000000\)" sourceLinked="0"/>
            </c:trendlineLbl>
          </c:trendline>
          <c:xVal>
            <c:numRef>
              <c:f>'[2017-06-20 CRP 全血 临床符合率 所有数据.xls]结果'!$J$134:$J$365</c:f>
              <c:numCache>
                <c:formatCode>General</c:formatCode>
                <c:ptCount val="232"/>
                <c:pt idx="0">
                  <c:v>0.5</c:v>
                </c:pt>
                <c:pt idx="1">
                  <c:v>0.5</c:v>
                </c:pt>
                <c:pt idx="2">
                  <c:v>0.5</c:v>
                </c:pt>
                <c:pt idx="3">
                  <c:v>1.99</c:v>
                </c:pt>
                <c:pt idx="4">
                  <c:v>1.99</c:v>
                </c:pt>
                <c:pt idx="5">
                  <c:v>1.99</c:v>
                </c:pt>
                <c:pt idx="6">
                  <c:v>3.65</c:v>
                </c:pt>
                <c:pt idx="7">
                  <c:v>3.65</c:v>
                </c:pt>
                <c:pt idx="8">
                  <c:v>3.65</c:v>
                </c:pt>
                <c:pt idx="9">
                  <c:v>3.98</c:v>
                </c:pt>
                <c:pt idx="10">
                  <c:v>3.98</c:v>
                </c:pt>
                <c:pt idx="11">
                  <c:v>3.98</c:v>
                </c:pt>
                <c:pt idx="12">
                  <c:v>6.4</c:v>
                </c:pt>
                <c:pt idx="13">
                  <c:v>6.4</c:v>
                </c:pt>
                <c:pt idx="14">
                  <c:v>6.4</c:v>
                </c:pt>
                <c:pt idx="15">
                  <c:v>7.1599999999999966</c:v>
                </c:pt>
                <c:pt idx="16">
                  <c:v>7.1599999999999966</c:v>
                </c:pt>
                <c:pt idx="17">
                  <c:v>7.1599999999999966</c:v>
                </c:pt>
                <c:pt idx="18">
                  <c:v>7.31</c:v>
                </c:pt>
                <c:pt idx="19">
                  <c:v>8.39</c:v>
                </c:pt>
                <c:pt idx="20">
                  <c:v>8.39</c:v>
                </c:pt>
                <c:pt idx="21">
                  <c:v>8.39</c:v>
                </c:pt>
                <c:pt idx="22">
                  <c:v>10.29</c:v>
                </c:pt>
                <c:pt idx="23">
                  <c:v>10.29</c:v>
                </c:pt>
                <c:pt idx="24">
                  <c:v>10.29</c:v>
                </c:pt>
                <c:pt idx="25">
                  <c:v>10.64</c:v>
                </c:pt>
                <c:pt idx="26">
                  <c:v>10.64</c:v>
                </c:pt>
                <c:pt idx="27">
                  <c:v>10.64</c:v>
                </c:pt>
                <c:pt idx="28">
                  <c:v>10.96</c:v>
                </c:pt>
                <c:pt idx="29">
                  <c:v>10.97</c:v>
                </c:pt>
                <c:pt idx="30">
                  <c:v>10.97</c:v>
                </c:pt>
                <c:pt idx="31">
                  <c:v>10.97</c:v>
                </c:pt>
                <c:pt idx="32">
                  <c:v>11.14</c:v>
                </c:pt>
                <c:pt idx="33">
                  <c:v>11.14</c:v>
                </c:pt>
                <c:pt idx="34">
                  <c:v>11.14</c:v>
                </c:pt>
                <c:pt idx="35">
                  <c:v>13.39</c:v>
                </c:pt>
                <c:pt idx="36">
                  <c:v>13.39</c:v>
                </c:pt>
                <c:pt idx="37">
                  <c:v>13.39</c:v>
                </c:pt>
                <c:pt idx="38">
                  <c:v>14.13</c:v>
                </c:pt>
                <c:pt idx="39">
                  <c:v>14.13</c:v>
                </c:pt>
                <c:pt idx="40">
                  <c:v>14.13</c:v>
                </c:pt>
                <c:pt idx="41">
                  <c:v>15.38</c:v>
                </c:pt>
                <c:pt idx="42">
                  <c:v>15.38</c:v>
                </c:pt>
                <c:pt idx="43">
                  <c:v>15.38</c:v>
                </c:pt>
                <c:pt idx="44">
                  <c:v>17.18</c:v>
                </c:pt>
                <c:pt idx="45">
                  <c:v>17.18</c:v>
                </c:pt>
                <c:pt idx="46">
                  <c:v>17.18</c:v>
                </c:pt>
                <c:pt idx="47">
                  <c:v>17.87</c:v>
                </c:pt>
                <c:pt idx="48">
                  <c:v>17.87</c:v>
                </c:pt>
                <c:pt idx="49">
                  <c:v>17.87</c:v>
                </c:pt>
                <c:pt idx="50">
                  <c:v>17.95</c:v>
                </c:pt>
                <c:pt idx="51">
                  <c:v>17.95</c:v>
                </c:pt>
                <c:pt idx="52">
                  <c:v>17.95</c:v>
                </c:pt>
                <c:pt idx="53">
                  <c:v>17.97</c:v>
                </c:pt>
                <c:pt idx="54">
                  <c:v>17.97</c:v>
                </c:pt>
                <c:pt idx="55">
                  <c:v>17.97</c:v>
                </c:pt>
                <c:pt idx="56">
                  <c:v>19.190000000000001</c:v>
                </c:pt>
                <c:pt idx="57">
                  <c:v>20.6</c:v>
                </c:pt>
                <c:pt idx="58">
                  <c:v>20.6</c:v>
                </c:pt>
                <c:pt idx="59">
                  <c:v>20.6</c:v>
                </c:pt>
                <c:pt idx="60">
                  <c:v>21.41</c:v>
                </c:pt>
                <c:pt idx="61">
                  <c:v>21.41</c:v>
                </c:pt>
                <c:pt idx="62">
                  <c:v>21.41</c:v>
                </c:pt>
                <c:pt idx="63">
                  <c:v>21.44</c:v>
                </c:pt>
                <c:pt idx="64">
                  <c:v>21.44</c:v>
                </c:pt>
                <c:pt idx="65">
                  <c:v>21.44</c:v>
                </c:pt>
                <c:pt idx="66">
                  <c:v>22.69</c:v>
                </c:pt>
                <c:pt idx="67">
                  <c:v>22.69</c:v>
                </c:pt>
                <c:pt idx="68">
                  <c:v>22.69</c:v>
                </c:pt>
                <c:pt idx="69">
                  <c:v>24.61</c:v>
                </c:pt>
                <c:pt idx="70">
                  <c:v>24.61</c:v>
                </c:pt>
                <c:pt idx="71">
                  <c:v>24.61</c:v>
                </c:pt>
                <c:pt idx="72">
                  <c:v>30.94</c:v>
                </c:pt>
                <c:pt idx="73">
                  <c:v>30.94</c:v>
                </c:pt>
                <c:pt idx="74">
                  <c:v>30.94</c:v>
                </c:pt>
                <c:pt idx="75">
                  <c:v>32.4</c:v>
                </c:pt>
                <c:pt idx="76">
                  <c:v>32.4</c:v>
                </c:pt>
                <c:pt idx="77">
                  <c:v>32.4</c:v>
                </c:pt>
                <c:pt idx="78">
                  <c:v>35.69</c:v>
                </c:pt>
                <c:pt idx="79">
                  <c:v>37.82</c:v>
                </c:pt>
                <c:pt idx="80">
                  <c:v>37.82</c:v>
                </c:pt>
                <c:pt idx="81">
                  <c:v>37.82</c:v>
                </c:pt>
                <c:pt idx="82">
                  <c:v>38.65</c:v>
                </c:pt>
                <c:pt idx="83">
                  <c:v>38.65</c:v>
                </c:pt>
                <c:pt idx="84">
                  <c:v>38.65</c:v>
                </c:pt>
                <c:pt idx="85">
                  <c:v>38.880000000000003</c:v>
                </c:pt>
                <c:pt idx="86">
                  <c:v>38.880000000000003</c:v>
                </c:pt>
                <c:pt idx="87">
                  <c:v>38.880000000000003</c:v>
                </c:pt>
                <c:pt idx="88">
                  <c:v>41.83</c:v>
                </c:pt>
                <c:pt idx="89">
                  <c:v>42.77</c:v>
                </c:pt>
                <c:pt idx="90">
                  <c:v>52.93</c:v>
                </c:pt>
                <c:pt idx="91">
                  <c:v>52.93</c:v>
                </c:pt>
                <c:pt idx="92">
                  <c:v>52.93</c:v>
                </c:pt>
                <c:pt idx="93">
                  <c:v>57.31</c:v>
                </c:pt>
                <c:pt idx="94">
                  <c:v>57.31</c:v>
                </c:pt>
                <c:pt idx="95">
                  <c:v>62.59</c:v>
                </c:pt>
                <c:pt idx="96">
                  <c:v>72.64</c:v>
                </c:pt>
                <c:pt idx="97">
                  <c:v>72.64</c:v>
                </c:pt>
                <c:pt idx="98">
                  <c:v>80.760000000000005</c:v>
                </c:pt>
                <c:pt idx="99">
                  <c:v>85.33</c:v>
                </c:pt>
                <c:pt idx="100">
                  <c:v>85.33</c:v>
                </c:pt>
                <c:pt idx="101">
                  <c:v>87.2</c:v>
                </c:pt>
                <c:pt idx="102">
                  <c:v>100.07</c:v>
                </c:pt>
                <c:pt idx="103">
                  <c:v>100.07</c:v>
                </c:pt>
                <c:pt idx="104">
                  <c:v>100.07</c:v>
                </c:pt>
                <c:pt idx="105">
                  <c:v>111.81</c:v>
                </c:pt>
                <c:pt idx="106">
                  <c:v>135.69</c:v>
                </c:pt>
                <c:pt idx="107">
                  <c:v>135.69</c:v>
                </c:pt>
                <c:pt idx="108">
                  <c:v>142.77000000000001</c:v>
                </c:pt>
                <c:pt idx="109">
                  <c:v>142.77000000000001</c:v>
                </c:pt>
                <c:pt idx="110">
                  <c:v>165.26</c:v>
                </c:pt>
                <c:pt idx="111">
                  <c:v>165.26</c:v>
                </c:pt>
                <c:pt idx="112">
                  <c:v>180.96</c:v>
                </c:pt>
                <c:pt idx="113">
                  <c:v>180.96</c:v>
                </c:pt>
                <c:pt idx="114">
                  <c:v>197.32</c:v>
                </c:pt>
                <c:pt idx="115">
                  <c:v>197.32</c:v>
                </c:pt>
                <c:pt idx="116" formatCode="0.00">
                  <c:v>0.15876467477967601</c:v>
                </c:pt>
                <c:pt idx="117" formatCode="0.00">
                  <c:v>0.1</c:v>
                </c:pt>
                <c:pt idx="118" formatCode="0.00">
                  <c:v>0.28802297797000498</c:v>
                </c:pt>
                <c:pt idx="119" formatCode="0.00">
                  <c:v>1.720775629299256</c:v>
                </c:pt>
                <c:pt idx="120" formatCode="0.00">
                  <c:v>1.58979217971405</c:v>
                </c:pt>
                <c:pt idx="121" formatCode="0.00">
                  <c:v>1.4979717508770589</c:v>
                </c:pt>
                <c:pt idx="122" formatCode="0.00">
                  <c:v>3.4959479183158759</c:v>
                </c:pt>
                <c:pt idx="123" formatCode="0.00">
                  <c:v>3.047166652406974</c:v>
                </c:pt>
                <c:pt idx="124" formatCode="0.00">
                  <c:v>3.4767150595823462</c:v>
                </c:pt>
                <c:pt idx="125" formatCode="0.00">
                  <c:v>3.6260010185854661</c:v>
                </c:pt>
                <c:pt idx="126" formatCode="0.00">
                  <c:v>3.6211871421494362</c:v>
                </c:pt>
                <c:pt idx="127" formatCode="0.00">
                  <c:v>3.3445195791661231</c:v>
                </c:pt>
                <c:pt idx="128" formatCode="0.00">
                  <c:v>6.0770649080638437</c:v>
                </c:pt>
                <c:pt idx="129" formatCode="0.00">
                  <c:v>5.8234593547044229</c:v>
                </c:pt>
                <c:pt idx="130" formatCode="0.00">
                  <c:v>6.1643125057549861</c:v>
                </c:pt>
                <c:pt idx="131" formatCode="0.00">
                  <c:v>6.9047427532800318</c:v>
                </c:pt>
                <c:pt idx="132" formatCode="0.00">
                  <c:v>6.6503330190078387</c:v>
                </c:pt>
                <c:pt idx="133" formatCode="0.00">
                  <c:v>6.9292630628992304</c:v>
                </c:pt>
                <c:pt idx="134" formatCode="0.00">
                  <c:v>7.0070243652573536</c:v>
                </c:pt>
                <c:pt idx="135" formatCode="0.00">
                  <c:v>8.1918580344283818</c:v>
                </c:pt>
                <c:pt idx="136" formatCode="0.00">
                  <c:v>8.0912490423333683</c:v>
                </c:pt>
                <c:pt idx="137" formatCode="0.00">
                  <c:v>7.928365746691858</c:v>
                </c:pt>
                <c:pt idx="138" formatCode="0.00">
                  <c:v>9.9359564146501587</c:v>
                </c:pt>
                <c:pt idx="139" formatCode="0.00">
                  <c:v>10.01415409618966</c:v>
                </c:pt>
                <c:pt idx="140" formatCode="0.00">
                  <c:v>10.1821401786301</c:v>
                </c:pt>
                <c:pt idx="141" formatCode="0.00">
                  <c:v>10.28892361039644</c:v>
                </c:pt>
                <c:pt idx="142" formatCode="0.00">
                  <c:v>10.247433321190719</c:v>
                </c:pt>
                <c:pt idx="143" formatCode="0.00">
                  <c:v>10.20203933406791</c:v>
                </c:pt>
                <c:pt idx="144" formatCode="0.00">
                  <c:v>10.74808319681031</c:v>
                </c:pt>
                <c:pt idx="145" formatCode="0.00">
                  <c:v>10.76962655360302</c:v>
                </c:pt>
                <c:pt idx="146" formatCode="0.00">
                  <c:v>10.71561198167525</c:v>
                </c:pt>
                <c:pt idx="147" formatCode="0.00">
                  <c:v>10.78867819003562</c:v>
                </c:pt>
                <c:pt idx="148" formatCode="0.00">
                  <c:v>10.798805170710271</c:v>
                </c:pt>
                <c:pt idx="149" formatCode="0.00">
                  <c:v>10.866462115523561</c:v>
                </c:pt>
                <c:pt idx="150" formatCode="0.00">
                  <c:v>10.76494954002985</c:v>
                </c:pt>
                <c:pt idx="151" formatCode="0.00">
                  <c:v>13.242367569061919</c:v>
                </c:pt>
                <c:pt idx="152" formatCode="0.00">
                  <c:v>13.00402354815315</c:v>
                </c:pt>
                <c:pt idx="153" formatCode="0.00">
                  <c:v>13.256820146927311</c:v>
                </c:pt>
                <c:pt idx="154" formatCode="0.00">
                  <c:v>13.735319766900981</c:v>
                </c:pt>
                <c:pt idx="155" formatCode="0.00">
                  <c:v>13.842059742631371</c:v>
                </c:pt>
                <c:pt idx="156" formatCode="0.00">
                  <c:v>13.775197409535879</c:v>
                </c:pt>
                <c:pt idx="157" formatCode="0.00">
                  <c:v>15.199861330020489</c:v>
                </c:pt>
                <c:pt idx="158" formatCode="0.00">
                  <c:v>14.973841365856339</c:v>
                </c:pt>
                <c:pt idx="159" formatCode="0.00">
                  <c:v>15.120738378745649</c:v>
                </c:pt>
                <c:pt idx="160" formatCode="0.00">
                  <c:v>16.96501661312281</c:v>
                </c:pt>
                <c:pt idx="161" formatCode="0.00">
                  <c:v>16.90232087074731</c:v>
                </c:pt>
                <c:pt idx="162" formatCode="0.00">
                  <c:v>16.900085541563019</c:v>
                </c:pt>
                <c:pt idx="163" formatCode="0.00">
                  <c:v>17.515936129716462</c:v>
                </c:pt>
                <c:pt idx="164" formatCode="0.00">
                  <c:v>17.418005107535731</c:v>
                </c:pt>
                <c:pt idx="165" formatCode="0.00">
                  <c:v>17.61042146890339</c:v>
                </c:pt>
                <c:pt idx="166" formatCode="0.00">
                  <c:v>17.603578314952621</c:v>
                </c:pt>
                <c:pt idx="167" formatCode="0.00">
                  <c:v>17.476176805575999</c:v>
                </c:pt>
                <c:pt idx="168" formatCode="0.00">
                  <c:v>17.55762039494174</c:v>
                </c:pt>
                <c:pt idx="169" formatCode="0.00">
                  <c:v>17.546213415479489</c:v>
                </c:pt>
                <c:pt idx="170" formatCode="0.00">
                  <c:v>17.624043260130041</c:v>
                </c:pt>
                <c:pt idx="171" formatCode="0.00">
                  <c:v>17.758378242157811</c:v>
                </c:pt>
                <c:pt idx="172" formatCode="0.00">
                  <c:v>18.825767255499279</c:v>
                </c:pt>
                <c:pt idx="173" formatCode="0.00">
                  <c:v>20.40843408352579</c:v>
                </c:pt>
                <c:pt idx="174" formatCode="0.00">
                  <c:v>20.056862246155031</c:v>
                </c:pt>
                <c:pt idx="175" formatCode="0.00">
                  <c:v>20.288171902802318</c:v>
                </c:pt>
                <c:pt idx="176" formatCode="0.00">
                  <c:v>20.935922613398422</c:v>
                </c:pt>
                <c:pt idx="177" formatCode="0.00">
                  <c:v>20.925412728165899</c:v>
                </c:pt>
                <c:pt idx="178" formatCode="0.00">
                  <c:v>20.957450515513589</c:v>
                </c:pt>
                <c:pt idx="179" formatCode="0.00">
                  <c:v>21.27544872036378</c:v>
                </c:pt>
                <c:pt idx="180" formatCode="0.00">
                  <c:v>21.106127042612769</c:v>
                </c:pt>
                <c:pt idx="181" formatCode="0.00">
                  <c:v>21.260292415059951</c:v>
                </c:pt>
                <c:pt idx="182" formatCode="0.00">
                  <c:v>22.373862895312779</c:v>
                </c:pt>
                <c:pt idx="183" formatCode="0.00">
                  <c:v>22.496383102118781</c:v>
                </c:pt>
                <c:pt idx="184" formatCode="0.00">
                  <c:v>22.181761633887248</c:v>
                </c:pt>
                <c:pt idx="185" formatCode="0.00">
                  <c:v>24.099498364469291</c:v>
                </c:pt>
                <c:pt idx="186" formatCode="0.00">
                  <c:v>23.978487985945879</c:v>
                </c:pt>
                <c:pt idx="187" formatCode="0.00">
                  <c:v>24.22142701537674</c:v>
                </c:pt>
                <c:pt idx="188" formatCode="0.00">
                  <c:v>30.5504009199053</c:v>
                </c:pt>
                <c:pt idx="189" formatCode="0.00">
                  <c:v>30.457265950629669</c:v>
                </c:pt>
                <c:pt idx="190" formatCode="0.00">
                  <c:v>30.600869734916639</c:v>
                </c:pt>
                <c:pt idx="191" formatCode="0.00">
                  <c:v>32.067853806870801</c:v>
                </c:pt>
                <c:pt idx="192" formatCode="0.00">
                  <c:v>32.080999730621862</c:v>
                </c:pt>
                <c:pt idx="193" formatCode="0.00">
                  <c:v>31.985214664557279</c:v>
                </c:pt>
                <c:pt idx="194" formatCode="0.00">
                  <c:v>35.362416400781498</c:v>
                </c:pt>
                <c:pt idx="195" formatCode="0.00">
                  <c:v>37.377232035021848</c:v>
                </c:pt>
                <c:pt idx="196" formatCode="0.00">
                  <c:v>37.249245874072351</c:v>
                </c:pt>
                <c:pt idx="197" formatCode="0.00">
                  <c:v>37.523534241495469</c:v>
                </c:pt>
                <c:pt idx="198" formatCode="0.00">
                  <c:v>38.424093192431577</c:v>
                </c:pt>
                <c:pt idx="199" formatCode="0.00">
                  <c:v>38.191787041864863</c:v>
                </c:pt>
                <c:pt idx="200" formatCode="0.00">
                  <c:v>38.179275269049</c:v>
                </c:pt>
                <c:pt idx="201" formatCode="0.00">
                  <c:v>38.5371596907205</c:v>
                </c:pt>
                <c:pt idx="202" formatCode="0.00">
                  <c:v>38.635451299207134</c:v>
                </c:pt>
                <c:pt idx="203" formatCode="0.00">
                  <c:v>38.445944466031342</c:v>
                </c:pt>
                <c:pt idx="204" formatCode="0.00">
                  <c:v>41.644225474659848</c:v>
                </c:pt>
                <c:pt idx="205" formatCode="0.00">
                  <c:v>42.595791510542227</c:v>
                </c:pt>
                <c:pt idx="206" formatCode="0.00">
                  <c:v>52.392834427247223</c:v>
                </c:pt>
                <c:pt idx="207" formatCode="0.00">
                  <c:v>52.547509883945636</c:v>
                </c:pt>
                <c:pt idx="208" formatCode="0.00">
                  <c:v>52.570187949506973</c:v>
                </c:pt>
                <c:pt idx="209" formatCode="0.00">
                  <c:v>56.72705623614916</c:v>
                </c:pt>
                <c:pt idx="210" formatCode="0.00">
                  <c:v>57.051181869640843</c:v>
                </c:pt>
                <c:pt idx="211" formatCode="0.00">
                  <c:v>62.073779648378853</c:v>
                </c:pt>
                <c:pt idx="212" formatCode="0.00">
                  <c:v>72.325050029912333</c:v>
                </c:pt>
                <c:pt idx="213" formatCode="0.00">
                  <c:v>72.475739198778285</c:v>
                </c:pt>
                <c:pt idx="214" formatCode="0.00">
                  <c:v>80.317552976442897</c:v>
                </c:pt>
                <c:pt idx="215" formatCode="0.00">
                  <c:v>85.043033525098494</c:v>
                </c:pt>
                <c:pt idx="216" formatCode="0.00">
                  <c:v>85.122994443824339</c:v>
                </c:pt>
                <c:pt idx="217" formatCode="0.00">
                  <c:v>86.747915844654827</c:v>
                </c:pt>
                <c:pt idx="218" formatCode="0.00">
                  <c:v>99.703076501772543</c:v>
                </c:pt>
                <c:pt idx="219" formatCode="0.00">
                  <c:v>99.780433833963826</c:v>
                </c:pt>
                <c:pt idx="220" formatCode="0.00">
                  <c:v>99.869882423060659</c:v>
                </c:pt>
                <c:pt idx="221" formatCode="0.00">
                  <c:v>111.6088411519152</c:v>
                </c:pt>
                <c:pt idx="222" formatCode="0.00">
                  <c:v>135.23646287795</c:v>
                </c:pt>
                <c:pt idx="223" formatCode="0.00">
                  <c:v>135.25525149606989</c:v>
                </c:pt>
                <c:pt idx="224" formatCode="0.00">
                  <c:v>142.44808660188141</c:v>
                </c:pt>
                <c:pt idx="225" formatCode="0.00">
                  <c:v>142.629258052284</c:v>
                </c:pt>
                <c:pt idx="226" formatCode="0.00">
                  <c:v>164.8399259014528</c:v>
                </c:pt>
                <c:pt idx="227" formatCode="0.00">
                  <c:v>164.80402747815901</c:v>
                </c:pt>
                <c:pt idx="228" formatCode="0.00">
                  <c:v>180.83407491620241</c:v>
                </c:pt>
                <c:pt idx="229" formatCode="0.00">
                  <c:v>180.59509872400309</c:v>
                </c:pt>
                <c:pt idx="230" formatCode="0.00">
                  <c:v>196.7419723509912</c:v>
                </c:pt>
                <c:pt idx="231" formatCode="0.00">
                  <c:v>196.9266874559201</c:v>
                </c:pt>
              </c:numCache>
            </c:numRef>
          </c:xVal>
          <c:yVal>
            <c:numRef>
              <c:f>'[2017-06-20 CRP 全血 临床符合率 所有数据.xls]结果'!$K$134:$K$365</c:f>
              <c:numCache>
                <c:formatCode>0.00</c:formatCode>
                <c:ptCount val="232"/>
                <c:pt idx="0">
                  <c:v>0.5</c:v>
                </c:pt>
                <c:pt idx="1">
                  <c:v>0.45</c:v>
                </c:pt>
                <c:pt idx="2" formatCode="0.00_ ">
                  <c:v>0.65453256058653098</c:v>
                </c:pt>
                <c:pt idx="3">
                  <c:v>3.536272472854022</c:v>
                </c:pt>
                <c:pt idx="4">
                  <c:v>1.238125859271912</c:v>
                </c:pt>
                <c:pt idx="5" formatCode="0.00_ ">
                  <c:v>2.509862902969819</c:v>
                </c:pt>
                <c:pt idx="6">
                  <c:v>4.4320866038580737</c:v>
                </c:pt>
                <c:pt idx="7">
                  <c:v>3.302081768204566</c:v>
                </c:pt>
                <c:pt idx="8" formatCode="0.00_ ">
                  <c:v>4.5738287203287999</c:v>
                </c:pt>
                <c:pt idx="9">
                  <c:v>3.164541166764884</c:v>
                </c:pt>
                <c:pt idx="10">
                  <c:v>3.6683061877075498</c:v>
                </c:pt>
                <c:pt idx="11" formatCode="0.00_ ">
                  <c:v>3.852641174625782</c:v>
                </c:pt>
                <c:pt idx="12">
                  <c:v>5.9838903697775976</c:v>
                </c:pt>
                <c:pt idx="13">
                  <c:v>7.2623532418491088</c:v>
                </c:pt>
                <c:pt idx="14" formatCode="0.00_ ">
                  <c:v>6.106459746392674</c:v>
                </c:pt>
                <c:pt idx="15">
                  <c:v>8.9672760136067229</c:v>
                </c:pt>
                <c:pt idx="16">
                  <c:v>8.7333041364643851</c:v>
                </c:pt>
                <c:pt idx="17" formatCode="0.00_ ">
                  <c:v>7.3774944089328169</c:v>
                </c:pt>
                <c:pt idx="18" formatCode="0.00_ ">
                  <c:v>5.6672771746498301</c:v>
                </c:pt>
                <c:pt idx="19">
                  <c:v>10.99006184414757</c:v>
                </c:pt>
                <c:pt idx="20">
                  <c:v>10.405112040286159</c:v>
                </c:pt>
                <c:pt idx="21" formatCode="0.00_ ">
                  <c:v>7.4812067400252937</c:v>
                </c:pt>
                <c:pt idx="22">
                  <c:v>9.0444135655940006</c:v>
                </c:pt>
                <c:pt idx="23">
                  <c:v>8.5437294350189426</c:v>
                </c:pt>
                <c:pt idx="24" formatCode="0.00_ ">
                  <c:v>9.3084872973005108</c:v>
                </c:pt>
                <c:pt idx="25">
                  <c:v>13.689121877932839</c:v>
                </c:pt>
                <c:pt idx="26">
                  <c:v>13.5576113324587</c:v>
                </c:pt>
                <c:pt idx="27" formatCode="0.00_ ">
                  <c:v>10.935417007841799</c:v>
                </c:pt>
                <c:pt idx="28" formatCode="0.00_ ">
                  <c:v>11.041319809629771</c:v>
                </c:pt>
                <c:pt idx="29">
                  <c:v>12.34255872952431</c:v>
                </c:pt>
                <c:pt idx="30">
                  <c:v>11.266312994113591</c:v>
                </c:pt>
                <c:pt idx="31" formatCode="0.00_ ">
                  <c:v>11.77014915919224</c:v>
                </c:pt>
                <c:pt idx="32">
                  <c:v>7.3202885979227599</c:v>
                </c:pt>
                <c:pt idx="33">
                  <c:v>8.1371826760622952</c:v>
                </c:pt>
                <c:pt idx="34" formatCode="0.00_ ">
                  <c:v>11.087080926799461</c:v>
                </c:pt>
                <c:pt idx="35">
                  <c:v>9.8516025588697094</c:v>
                </c:pt>
                <c:pt idx="36">
                  <c:v>11.4759571268445</c:v>
                </c:pt>
                <c:pt idx="37" formatCode="0.00_ ">
                  <c:v>14.477821218528881</c:v>
                </c:pt>
                <c:pt idx="38">
                  <c:v>17.844084692480561</c:v>
                </c:pt>
                <c:pt idx="39">
                  <c:v>19.302794578123969</c:v>
                </c:pt>
                <c:pt idx="40" formatCode="0.00_ ">
                  <c:v>15.21460943151577</c:v>
                </c:pt>
                <c:pt idx="41">
                  <c:v>14.88352259169675</c:v>
                </c:pt>
                <c:pt idx="42">
                  <c:v>16.273656626947879</c:v>
                </c:pt>
                <c:pt idx="43" formatCode="0.00_ ">
                  <c:v>15.294110429698019</c:v>
                </c:pt>
                <c:pt idx="44">
                  <c:v>17.501106562363809</c:v>
                </c:pt>
                <c:pt idx="45">
                  <c:v>17.373131709844898</c:v>
                </c:pt>
                <c:pt idx="46" formatCode="0.00_ ">
                  <c:v>20.619597524257721</c:v>
                </c:pt>
                <c:pt idx="47">
                  <c:v>15.28630397959623</c:v>
                </c:pt>
                <c:pt idx="48">
                  <c:v>14.649147745703351</c:v>
                </c:pt>
                <c:pt idx="49" formatCode="0.00_ ">
                  <c:v>19.39402472914146</c:v>
                </c:pt>
                <c:pt idx="50">
                  <c:v>18.319394362289181</c:v>
                </c:pt>
                <c:pt idx="51">
                  <c:v>21.090926825594739</c:v>
                </c:pt>
                <c:pt idx="52" formatCode="0.00_ ">
                  <c:v>18.17145345363711</c:v>
                </c:pt>
                <c:pt idx="53">
                  <c:v>20.43134899964716</c:v>
                </c:pt>
                <c:pt idx="54">
                  <c:v>20.998953209442352</c:v>
                </c:pt>
                <c:pt idx="55" formatCode="0.00_ ">
                  <c:v>19.943247764568611</c:v>
                </c:pt>
                <c:pt idx="56" formatCode="0.00_ ">
                  <c:v>32.728648134053053</c:v>
                </c:pt>
                <c:pt idx="57">
                  <c:v>18.370532005699861</c:v>
                </c:pt>
                <c:pt idx="58">
                  <c:v>19.455477755085951</c:v>
                </c:pt>
                <c:pt idx="59" formatCode="0.00_ ">
                  <c:v>22.297491764200149</c:v>
                </c:pt>
                <c:pt idx="60">
                  <c:v>22.963242908285579</c:v>
                </c:pt>
                <c:pt idx="61">
                  <c:v>25.82829385549844</c:v>
                </c:pt>
                <c:pt idx="62" formatCode="0.00_ ">
                  <c:v>19.34135095943958</c:v>
                </c:pt>
                <c:pt idx="63">
                  <c:v>24.631584851355552</c:v>
                </c:pt>
                <c:pt idx="64">
                  <c:v>23.202127398276819</c:v>
                </c:pt>
                <c:pt idx="65" formatCode="0.00_ ">
                  <c:v>20.50449743176916</c:v>
                </c:pt>
                <c:pt idx="66">
                  <c:v>25.792802124204631</c:v>
                </c:pt>
                <c:pt idx="67">
                  <c:v>24.06173686754126</c:v>
                </c:pt>
                <c:pt idx="68" formatCode="0.00_ ">
                  <c:v>19.390049128696841</c:v>
                </c:pt>
                <c:pt idx="69">
                  <c:v>25.227002263484518</c:v>
                </c:pt>
                <c:pt idx="70">
                  <c:v>25.81331362691866</c:v>
                </c:pt>
                <c:pt idx="71" formatCode="0.00_ ">
                  <c:v>28.8915771052168</c:v>
                </c:pt>
                <c:pt idx="72">
                  <c:v>28.66604265337158</c:v>
                </c:pt>
                <c:pt idx="73">
                  <c:v>26.065749434386689</c:v>
                </c:pt>
                <c:pt idx="74" formatCode="0.00_ ">
                  <c:v>31.715238512443211</c:v>
                </c:pt>
                <c:pt idx="75">
                  <c:v>30.33745366541941</c:v>
                </c:pt>
                <c:pt idx="76">
                  <c:v>30.52678203258375</c:v>
                </c:pt>
                <c:pt idx="77" formatCode="0.00_ ">
                  <c:v>33.045204585408918</c:v>
                </c:pt>
                <c:pt idx="78" formatCode="0.00_ ">
                  <c:v>33.251667147199413</c:v>
                </c:pt>
                <c:pt idx="79">
                  <c:v>33.753786577975902</c:v>
                </c:pt>
                <c:pt idx="80">
                  <c:v>32.023746604011173</c:v>
                </c:pt>
                <c:pt idx="81" formatCode="0.00_ ">
                  <c:v>37.864009624631542</c:v>
                </c:pt>
                <c:pt idx="82">
                  <c:v>31.70733184413762</c:v>
                </c:pt>
                <c:pt idx="83">
                  <c:v>30.52186870412762</c:v>
                </c:pt>
                <c:pt idx="84" formatCode="0.00_ ">
                  <c:v>38.757929550602981</c:v>
                </c:pt>
                <c:pt idx="85">
                  <c:v>40.850663694327842</c:v>
                </c:pt>
                <c:pt idx="86">
                  <c:v>38.353131394808003</c:v>
                </c:pt>
                <c:pt idx="87" formatCode="0.00_ ">
                  <c:v>38.189389325127813</c:v>
                </c:pt>
                <c:pt idx="88" formatCode="0.00_ ">
                  <c:v>52.606783110519899</c:v>
                </c:pt>
                <c:pt idx="89" formatCode="0.00_ ">
                  <c:v>37.089356243904</c:v>
                </c:pt>
                <c:pt idx="90">
                  <c:v>49.466186098320073</c:v>
                </c:pt>
                <c:pt idx="91">
                  <c:v>49.78179532005646</c:v>
                </c:pt>
                <c:pt idx="92" formatCode="0.00_ ">
                  <c:v>53.849617138284771</c:v>
                </c:pt>
                <c:pt idx="93">
                  <c:v>56.200680272108841</c:v>
                </c:pt>
                <c:pt idx="94">
                  <c:v>60.656462585033992</c:v>
                </c:pt>
                <c:pt idx="95" formatCode="0.00_ ">
                  <c:v>76.518536830770458</c:v>
                </c:pt>
                <c:pt idx="96">
                  <c:v>79.465986394557746</c:v>
                </c:pt>
                <c:pt idx="97">
                  <c:v>77.153061224489562</c:v>
                </c:pt>
                <c:pt idx="98" formatCode="0.00_ ">
                  <c:v>83.007403378416171</c:v>
                </c:pt>
                <c:pt idx="99">
                  <c:v>84.976190476190482</c:v>
                </c:pt>
                <c:pt idx="100">
                  <c:v>83.0374149659864</c:v>
                </c:pt>
                <c:pt idx="101" formatCode="0.00_ ">
                  <c:v>84.812475725935016</c:v>
                </c:pt>
                <c:pt idx="102">
                  <c:v>98.608815504575716</c:v>
                </c:pt>
                <c:pt idx="103">
                  <c:v>101.2889966445714</c:v>
                </c:pt>
                <c:pt idx="104" formatCode="0.00_ ">
                  <c:v>86.274750451149004</c:v>
                </c:pt>
                <c:pt idx="105" formatCode="0.00_ ">
                  <c:v>102.803344886291</c:v>
                </c:pt>
                <c:pt idx="106">
                  <c:v>136.24168913428059</c:v>
                </c:pt>
                <c:pt idx="107">
                  <c:v>138.8464416549316</c:v>
                </c:pt>
                <c:pt idx="108">
                  <c:v>147.30618840740129</c:v>
                </c:pt>
                <c:pt idx="109">
                  <c:v>144.80679482991971</c:v>
                </c:pt>
                <c:pt idx="110">
                  <c:v>157.2551020408163</c:v>
                </c:pt>
                <c:pt idx="111">
                  <c:v>158.71768707482991</c:v>
                </c:pt>
                <c:pt idx="112">
                  <c:v>187.39911762011971</c:v>
                </c:pt>
                <c:pt idx="113">
                  <c:v>182.53392960100749</c:v>
                </c:pt>
                <c:pt idx="114">
                  <c:v>195.89455782312919</c:v>
                </c:pt>
                <c:pt idx="115">
                  <c:v>197.79931972789109</c:v>
                </c:pt>
                <c:pt idx="116">
                  <c:v>0.81075737579586205</c:v>
                </c:pt>
                <c:pt idx="117">
                  <c:v>0.94399178197743305</c:v>
                </c:pt>
                <c:pt idx="118">
                  <c:v>0.98521447462862699</c:v>
                </c:pt>
                <c:pt idx="119">
                  <c:v>3.6254571107854492</c:v>
                </c:pt>
                <c:pt idx="120">
                  <c:v>1.633507354962878</c:v>
                </c:pt>
                <c:pt idx="121">
                  <c:v>2.7690914966293159</c:v>
                </c:pt>
                <c:pt idx="122">
                  <c:v>4.5288586341219146</c:v>
                </c:pt>
                <c:pt idx="123">
                  <c:v>3.4837960291792069</c:v>
                </c:pt>
                <c:pt idx="124">
                  <c:v>4.8702959575620959</c:v>
                </c:pt>
                <c:pt idx="125">
                  <c:v>3.3534609133581701</c:v>
                </c:pt>
                <c:pt idx="126">
                  <c:v>3.821625367691345</c:v>
                </c:pt>
                <c:pt idx="127">
                  <c:v>4.4153368432578466</c:v>
                </c:pt>
                <c:pt idx="128">
                  <c:v>6.3721429868188162</c:v>
                </c:pt>
                <c:pt idx="129">
                  <c:v>7.49327293265116</c:v>
                </c:pt>
                <c:pt idx="130">
                  <c:v>6.5541020457850747</c:v>
                </c:pt>
                <c:pt idx="131">
                  <c:v>9.4650092721177206</c:v>
                </c:pt>
                <c:pt idx="132">
                  <c:v>9.1265041045402526</c:v>
                </c:pt>
                <c:pt idx="133">
                  <c:v>7.5782451843710303</c:v>
                </c:pt>
                <c:pt idx="134">
                  <c:v>6.1168714190330338</c:v>
                </c:pt>
                <c:pt idx="135">
                  <c:v>11.331995118188569</c:v>
                </c:pt>
                <c:pt idx="136">
                  <c:v>10.90645176604154</c:v>
                </c:pt>
                <c:pt idx="137">
                  <c:v>7.7151263537587038</c:v>
                </c:pt>
                <c:pt idx="138">
                  <c:v>9.3074209167245279</c:v>
                </c:pt>
                <c:pt idx="139">
                  <c:v>8.8635116926840762</c:v>
                </c:pt>
                <c:pt idx="140">
                  <c:v>9.8371831725840746</c:v>
                </c:pt>
                <c:pt idx="141">
                  <c:v>14.07366130914188</c:v>
                </c:pt>
                <c:pt idx="142">
                  <c:v>13.90993477651516</c:v>
                </c:pt>
                <c:pt idx="143">
                  <c:v>11.26571455268115</c:v>
                </c:pt>
                <c:pt idx="144">
                  <c:v>11.26455040771161</c:v>
                </c:pt>
                <c:pt idx="145">
                  <c:v>12.59062001240706</c:v>
                </c:pt>
                <c:pt idx="146">
                  <c:v>11.518908666470031</c:v>
                </c:pt>
                <c:pt idx="147">
                  <c:v>12.11789506750946</c:v>
                </c:pt>
                <c:pt idx="148">
                  <c:v>7.6299256830135773</c:v>
                </c:pt>
                <c:pt idx="149">
                  <c:v>8.2780844079445046</c:v>
                </c:pt>
                <c:pt idx="150">
                  <c:v>11.56392030359202</c:v>
                </c:pt>
                <c:pt idx="151">
                  <c:v>10.119961328759899</c:v>
                </c:pt>
                <c:pt idx="152">
                  <c:v>11.72694826276431</c:v>
                </c:pt>
                <c:pt idx="153">
                  <c:v>15.104234029447451</c:v>
                </c:pt>
                <c:pt idx="154">
                  <c:v>18.11381756134174</c:v>
                </c:pt>
                <c:pt idx="155">
                  <c:v>19.755501121809001</c:v>
                </c:pt>
                <c:pt idx="156">
                  <c:v>15.61635673442475</c:v>
                </c:pt>
                <c:pt idx="157">
                  <c:v>15.14060393584136</c:v>
                </c:pt>
                <c:pt idx="158">
                  <c:v>16.716821152645981</c:v>
                </c:pt>
                <c:pt idx="159">
                  <c:v>15.60528085593358</c:v>
                </c:pt>
                <c:pt idx="160">
                  <c:v>18.103902325602942</c:v>
                </c:pt>
                <c:pt idx="161">
                  <c:v>17.624944080336469</c:v>
                </c:pt>
                <c:pt idx="162">
                  <c:v>20.940308376902429</c:v>
                </c:pt>
                <c:pt idx="163">
                  <c:v>15.75290285262323</c:v>
                </c:pt>
                <c:pt idx="164">
                  <c:v>14.995575231525761</c:v>
                </c:pt>
                <c:pt idx="165">
                  <c:v>19.686381293760618</c:v>
                </c:pt>
                <c:pt idx="166">
                  <c:v>18.435645110226801</c:v>
                </c:pt>
                <c:pt idx="167">
                  <c:v>21.494723754396439</c:v>
                </c:pt>
                <c:pt idx="168">
                  <c:v>18.697947452371722</c:v>
                </c:pt>
                <c:pt idx="169">
                  <c:v>20.711399828127579</c:v>
                </c:pt>
                <c:pt idx="170">
                  <c:v>21.080373725334109</c:v>
                </c:pt>
                <c:pt idx="171">
                  <c:v>20.226714774051601</c:v>
                </c:pt>
                <c:pt idx="172">
                  <c:v>33.2021715215269</c:v>
                </c:pt>
                <c:pt idx="173">
                  <c:v>18.59827471129589</c:v>
                </c:pt>
                <c:pt idx="174">
                  <c:v>19.73715584735988</c:v>
                </c:pt>
                <c:pt idx="175">
                  <c:v>22.721775350994228</c:v>
                </c:pt>
                <c:pt idx="176">
                  <c:v>23.477822852064339</c:v>
                </c:pt>
                <c:pt idx="177">
                  <c:v>25.94170797395207</c:v>
                </c:pt>
                <c:pt idx="178">
                  <c:v>19.70950540989633</c:v>
                </c:pt>
                <c:pt idx="179">
                  <c:v>24.93508517483836</c:v>
                </c:pt>
                <c:pt idx="180">
                  <c:v>23.400235477127879</c:v>
                </c:pt>
                <c:pt idx="181">
                  <c:v>20.723930089432312</c:v>
                </c:pt>
                <c:pt idx="182">
                  <c:v>26.049442006112169</c:v>
                </c:pt>
                <c:pt idx="183">
                  <c:v>24.313985970471101</c:v>
                </c:pt>
                <c:pt idx="184">
                  <c:v>19.53857886275765</c:v>
                </c:pt>
                <c:pt idx="185">
                  <c:v>25.65859966130736</c:v>
                </c:pt>
                <c:pt idx="186">
                  <c:v>26.081474436495501</c:v>
                </c:pt>
                <c:pt idx="187">
                  <c:v>29.172615172844552</c:v>
                </c:pt>
                <c:pt idx="188">
                  <c:v>28.859070643269881</c:v>
                </c:pt>
                <c:pt idx="189">
                  <c:v>26.460219403263679</c:v>
                </c:pt>
                <c:pt idx="190">
                  <c:v>32.069650600888941</c:v>
                </c:pt>
                <c:pt idx="191">
                  <c:v>30.621173396085538</c:v>
                </c:pt>
                <c:pt idx="192">
                  <c:v>30.882424629393721</c:v>
                </c:pt>
                <c:pt idx="193">
                  <c:v>33.585153242347197</c:v>
                </c:pt>
                <c:pt idx="194">
                  <c:v>33.606149960354223</c:v>
                </c:pt>
                <c:pt idx="195">
                  <c:v>34.189632559738783</c:v>
                </c:pt>
                <c:pt idx="196">
                  <c:v>32.30682299217947</c:v>
                </c:pt>
                <c:pt idx="197">
                  <c:v>38.401088571305358</c:v>
                </c:pt>
                <c:pt idx="198">
                  <c:v>32.000537660785447</c:v>
                </c:pt>
                <c:pt idx="199">
                  <c:v>30.863096611525819</c:v>
                </c:pt>
                <c:pt idx="200">
                  <c:v>39.392784444762803</c:v>
                </c:pt>
                <c:pt idx="201">
                  <c:v>41.231863395444478</c:v>
                </c:pt>
                <c:pt idx="202">
                  <c:v>38.670535570091573</c:v>
                </c:pt>
                <c:pt idx="203">
                  <c:v>38.812309990809851</c:v>
                </c:pt>
                <c:pt idx="204">
                  <c:v>53.030405388279078</c:v>
                </c:pt>
                <c:pt idx="205">
                  <c:v>37.651198135563199</c:v>
                </c:pt>
                <c:pt idx="206">
                  <c:v>49.938119258111897</c:v>
                </c:pt>
                <c:pt idx="207">
                  <c:v>50.305953503148032</c:v>
                </c:pt>
                <c:pt idx="208">
                  <c:v>54.391578036668541</c:v>
                </c:pt>
                <c:pt idx="209">
                  <c:v>56.551856881876297</c:v>
                </c:pt>
                <c:pt idx="210">
                  <c:v>61.18474793038952</c:v>
                </c:pt>
                <c:pt idx="211">
                  <c:v>76.923444877444538</c:v>
                </c:pt>
                <c:pt idx="212">
                  <c:v>79.6676192851683</c:v>
                </c:pt>
                <c:pt idx="213">
                  <c:v>77.534697674565464</c:v>
                </c:pt>
                <c:pt idx="214">
                  <c:v>83.495006803815855</c:v>
                </c:pt>
                <c:pt idx="215">
                  <c:v>85.447307496777697</c:v>
                </c:pt>
                <c:pt idx="216">
                  <c:v>83.232076675699545</c:v>
                </c:pt>
                <c:pt idx="217">
                  <c:v>85.047355943452132</c:v>
                </c:pt>
                <c:pt idx="218">
                  <c:v>98.832497620869376</c:v>
                </c:pt>
                <c:pt idx="219">
                  <c:v>101.76747833312371</c:v>
                </c:pt>
                <c:pt idx="220">
                  <c:v>86.428834357730963</c:v>
                </c:pt>
                <c:pt idx="221">
                  <c:v>103.0131575283007</c:v>
                </c:pt>
                <c:pt idx="222">
                  <c:v>136.55255173199669</c:v>
                </c:pt>
                <c:pt idx="223">
                  <c:v>139.1236906517465</c:v>
                </c:pt>
                <c:pt idx="224">
                  <c:v>147.72018239447041</c:v>
                </c:pt>
                <c:pt idx="225">
                  <c:v>145.41854312595081</c:v>
                </c:pt>
                <c:pt idx="226">
                  <c:v>157.64548769698169</c:v>
                </c:pt>
                <c:pt idx="227">
                  <c:v>159.080794654236</c:v>
                </c:pt>
                <c:pt idx="228">
                  <c:v>187.8594586110377</c:v>
                </c:pt>
                <c:pt idx="229">
                  <c:v>182.5931163337608</c:v>
                </c:pt>
                <c:pt idx="230">
                  <c:v>196.3429128094395</c:v>
                </c:pt>
                <c:pt idx="231">
                  <c:v>198.3302915130914</c:v>
                </c:pt>
              </c:numCache>
            </c:numRef>
          </c:yVal>
          <c:smooth val="0"/>
          <c:extLst>
            <c:ext xmlns:c16="http://schemas.microsoft.com/office/drawing/2014/chart" uri="{C3380CC4-5D6E-409C-BE32-E72D297353CC}">
              <c16:uniqueId val="{00000001-D595-4106-8250-BBDECE1959B4}"/>
            </c:ext>
          </c:extLst>
        </c:ser>
        <c:dLbls>
          <c:showLegendKey val="0"/>
          <c:showVal val="0"/>
          <c:showCatName val="0"/>
          <c:showSerName val="0"/>
          <c:showPercent val="0"/>
          <c:showBubbleSize val="0"/>
        </c:dLbls>
        <c:axId val="59799040"/>
        <c:axId val="59800960"/>
      </c:scatterChart>
      <c:valAx>
        <c:axId val="59799040"/>
        <c:scaling>
          <c:orientation val="minMax"/>
          <c:max val="250"/>
          <c:min val="0"/>
        </c:scaling>
        <c:delete val="0"/>
        <c:axPos val="b"/>
        <c:title>
          <c:tx>
            <c:rich>
              <a:bodyPr/>
              <a:lstStyle/>
              <a:p>
                <a:pPr>
                  <a:defRPr sz="1400">
                    <a:latin typeface="Arial" panose="020B0604020202020204" pitchFamily="34" charset="0"/>
                    <a:cs typeface="Arial" panose="020B0604020202020204" pitchFamily="34" charset="0"/>
                  </a:defRPr>
                </a:pPr>
                <a:r>
                  <a:rPr lang="zh-CN" sz="1400">
                    <a:latin typeface="Arial" panose="020B0604020202020204" pitchFamily="34" charset="0"/>
                    <a:cs typeface="Arial" panose="020B0604020202020204" pitchFamily="34" charset="0"/>
                  </a:rPr>
                  <a:t>IM</a:t>
                </a:r>
                <a:r>
                  <a:rPr lang="en-US" sz="1400">
                    <a:latin typeface="Arial" panose="020B0604020202020204" pitchFamily="34" charset="0"/>
                    <a:cs typeface="Arial" panose="020B0604020202020204" pitchFamily="34" charset="0"/>
                  </a:rPr>
                  <a:t>MULITE</a:t>
                </a:r>
                <a:r>
                  <a:rPr lang="zh-CN"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2000XPI</a:t>
                </a:r>
                <a:r>
                  <a:rPr lang="zh-CN"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mg/L</a:t>
                </a:r>
                <a:r>
                  <a:rPr lang="zh-CN" sz="1400">
                    <a:latin typeface="Arial" panose="020B0604020202020204" pitchFamily="34" charset="0"/>
                    <a:cs typeface="Arial" panose="020B0604020202020204" pitchFamily="34" charset="0"/>
                  </a:rPr>
                  <a:t>）</a:t>
                </a:r>
              </a:p>
            </c:rich>
          </c:tx>
          <c:overlay val="0"/>
        </c:title>
        <c:numFmt formatCode="General" sourceLinked="1"/>
        <c:majorTickMark val="out"/>
        <c:minorTickMark val="none"/>
        <c:tickLblPos val="nextTo"/>
        <c:crossAx val="59800960"/>
        <c:crosses val="autoZero"/>
        <c:crossBetween val="midCat"/>
      </c:valAx>
      <c:valAx>
        <c:axId val="59800960"/>
        <c:scaling>
          <c:orientation val="minMax"/>
        </c:scaling>
        <c:delete val="0"/>
        <c:axPos val="l"/>
        <c:title>
          <c:tx>
            <c:rich>
              <a:bodyPr rot="-5400000" vert="horz"/>
              <a:lstStyle/>
              <a:p>
                <a:pPr>
                  <a:defRPr sz="1400">
                    <a:latin typeface="Arial" panose="020B0604020202020204" pitchFamily="34" charset="0"/>
                    <a:cs typeface="Arial" panose="020B0604020202020204" pitchFamily="34" charset="0"/>
                  </a:defRPr>
                </a:pPr>
                <a:r>
                  <a:rPr lang="zh-CN" sz="1400" dirty="0">
                    <a:latin typeface="Arial" panose="020B0604020202020204" pitchFamily="34" charset="0"/>
                    <a:cs typeface="Arial" panose="020B0604020202020204" pitchFamily="34" charset="0"/>
                  </a:rPr>
                  <a:t>W</a:t>
                </a:r>
                <a:r>
                  <a:rPr lang="en-US" sz="1400" dirty="0">
                    <a:latin typeface="Arial" panose="020B0604020202020204" pitchFamily="34" charset="0"/>
                    <a:cs typeface="Arial" panose="020B0604020202020204" pitchFamily="34" charset="0"/>
                  </a:rPr>
                  <a:t>WHS</a:t>
                </a:r>
                <a:r>
                  <a:rPr lang="zh-CN" sz="1400" dirty="0">
                    <a:latin typeface="Arial" panose="020B0604020202020204" pitchFamily="34" charset="0"/>
                    <a:cs typeface="Arial" panose="020B0604020202020204" pitchFamily="34" charset="0"/>
                  </a:rPr>
                  <a:t> </a:t>
                </a:r>
                <a:r>
                  <a:rPr lang="en-US" altLang="zh-CN" sz="1400" baseline="0" dirty="0">
                    <a:latin typeface="Arial" panose="020B0604020202020204" pitchFamily="34" charset="0"/>
                    <a:cs typeface="Arial" panose="020B0604020202020204" pitchFamily="34" charset="0"/>
                  </a:rPr>
                  <a:t> CRP</a:t>
                </a:r>
                <a:r>
                  <a:rPr lang="zh-C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mg/L</a:t>
                </a:r>
                <a:r>
                  <a:rPr lang="zh-CN" sz="1400" dirty="0">
                    <a:latin typeface="Arial" panose="020B0604020202020204" pitchFamily="34" charset="0"/>
                    <a:cs typeface="Arial" panose="020B0604020202020204" pitchFamily="34" charset="0"/>
                  </a:rPr>
                  <a:t>）</a:t>
                </a:r>
              </a:p>
            </c:rich>
          </c:tx>
          <c:layout>
            <c:manualLayout>
              <c:xMode val="edge"/>
              <c:yMode val="edge"/>
              <c:x val="0"/>
              <c:y val="0.1367936287345636"/>
            </c:manualLayout>
          </c:layout>
          <c:overlay val="0"/>
        </c:title>
        <c:numFmt formatCode="#,##0_);[Red]\(#,##0\)" sourceLinked="0"/>
        <c:majorTickMark val="out"/>
        <c:minorTickMark val="none"/>
        <c:tickLblPos val="nextTo"/>
        <c:crossAx val="59799040"/>
        <c:crosses val="autoZero"/>
        <c:crossBetween val="midCat"/>
      </c:valAx>
    </c:plotArea>
    <c:plotVisOnly val="1"/>
    <c:dispBlanksAs val="gap"/>
    <c:showDLblsOverMax val="0"/>
  </c:chart>
  <c:txPr>
    <a:bodyPr/>
    <a:lstStyle/>
    <a:p>
      <a:pPr>
        <a:defRPr sz="1200">
          <a:latin typeface="Times New Roman"/>
          <a:cs typeface="Times New Roman"/>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69281268632801"/>
          <c:y val="0.16291741560317075"/>
          <c:w val="0.61690360195868943"/>
          <c:h val="0.56401552281311151"/>
        </c:manualLayout>
      </c:layout>
      <c:scatterChart>
        <c:scatterStyle val="lineMarker"/>
        <c:varyColors val="0"/>
        <c:ser>
          <c:idx val="0"/>
          <c:order val="0"/>
          <c:tx>
            <c:v>SAA临床符合率</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7043522607114894"/>
                  <c:y val="-5.1016616583251162E-3"/>
                </c:manualLayout>
              </c:layout>
              <c:tx>
                <c:rich>
                  <a:bodyPr rot="0" vert="horz"/>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y = 0.9730x + 3.4321 
R² = 0.9662</a:t>
                    </a:r>
                    <a:endParaRPr lang="zh-CN" dirty="0">
                      <a:latin typeface="Arial" panose="020B0604020202020204" pitchFamily="34" charset="0"/>
                      <a:cs typeface="Arial" panose="020B0604020202020204" pitchFamily="34" charset="0"/>
                    </a:endParaRPr>
                  </a:p>
                </c:rich>
              </c:tx>
              <c:numFmt formatCode="#,##0.000000_);[Red]\(#,##0.000000\)" sourceLinked="0"/>
              <c:spPr>
                <a:noFill/>
                <a:ln>
                  <a:noFill/>
                </a:ln>
                <a:effectLst/>
              </c:spPr>
            </c:trendlineLbl>
          </c:trendline>
          <c:xVal>
            <c:numRef>
              <c:f>SAA!$D$3:$D$46</c:f>
              <c:numCache>
                <c:formatCode>General</c:formatCode>
                <c:ptCount val="44"/>
                <c:pt idx="0">
                  <c:v>20.86</c:v>
                </c:pt>
                <c:pt idx="1">
                  <c:v>18.059999999999999</c:v>
                </c:pt>
                <c:pt idx="2">
                  <c:v>6.8879999999999999</c:v>
                </c:pt>
                <c:pt idx="3">
                  <c:v>7.839999999999999</c:v>
                </c:pt>
                <c:pt idx="4">
                  <c:v>20.37</c:v>
                </c:pt>
                <c:pt idx="5">
                  <c:v>0.96599999999999997</c:v>
                </c:pt>
                <c:pt idx="6">
                  <c:v>11.816000000000001</c:v>
                </c:pt>
                <c:pt idx="7">
                  <c:v>1.024</c:v>
                </c:pt>
                <c:pt idx="8">
                  <c:v>2</c:v>
                </c:pt>
                <c:pt idx="9">
                  <c:v>9.8000000000000007</c:v>
                </c:pt>
                <c:pt idx="10">
                  <c:v>12.18</c:v>
                </c:pt>
                <c:pt idx="11">
                  <c:v>8.0440000000000005</c:v>
                </c:pt>
                <c:pt idx="12">
                  <c:v>0.504</c:v>
                </c:pt>
                <c:pt idx="13">
                  <c:v>0.77</c:v>
                </c:pt>
                <c:pt idx="14">
                  <c:v>277.29799999999938</c:v>
                </c:pt>
                <c:pt idx="15">
                  <c:v>3.5139999999999998</c:v>
                </c:pt>
                <c:pt idx="16">
                  <c:v>8.4659999999999993</c:v>
                </c:pt>
                <c:pt idx="17">
                  <c:v>0.77</c:v>
                </c:pt>
                <c:pt idx="18">
                  <c:v>73.5</c:v>
                </c:pt>
                <c:pt idx="19">
                  <c:v>55.72</c:v>
                </c:pt>
                <c:pt idx="20">
                  <c:v>83.86</c:v>
                </c:pt>
                <c:pt idx="21">
                  <c:v>0.77</c:v>
                </c:pt>
                <c:pt idx="22">
                  <c:v>38.612000000000002</c:v>
                </c:pt>
                <c:pt idx="23">
                  <c:v>1.5960000000000001</c:v>
                </c:pt>
                <c:pt idx="24">
                  <c:v>30.94</c:v>
                </c:pt>
                <c:pt idx="25">
                  <c:v>1.4E-2</c:v>
                </c:pt>
                <c:pt idx="26">
                  <c:v>8.4019999999999992</c:v>
                </c:pt>
                <c:pt idx="27">
                  <c:v>15.71</c:v>
                </c:pt>
                <c:pt idx="28">
                  <c:v>130.56399999999999</c:v>
                </c:pt>
                <c:pt idx="29">
                  <c:v>1.974</c:v>
                </c:pt>
                <c:pt idx="30">
                  <c:v>211.4</c:v>
                </c:pt>
                <c:pt idx="31">
                  <c:v>48.314</c:v>
                </c:pt>
                <c:pt idx="32">
                  <c:v>15.4</c:v>
                </c:pt>
                <c:pt idx="33">
                  <c:v>13.692</c:v>
                </c:pt>
                <c:pt idx="34">
                  <c:v>9.94</c:v>
                </c:pt>
                <c:pt idx="35">
                  <c:v>11.676</c:v>
                </c:pt>
                <c:pt idx="36">
                  <c:v>109.34</c:v>
                </c:pt>
                <c:pt idx="37">
                  <c:v>63.280000000000008</c:v>
                </c:pt>
                <c:pt idx="38">
                  <c:v>5.6000000000000001E-2</c:v>
                </c:pt>
                <c:pt idx="39">
                  <c:v>0.71399999999999997</c:v>
                </c:pt>
                <c:pt idx="40">
                  <c:v>22.442</c:v>
                </c:pt>
                <c:pt idx="41">
                  <c:v>10.01</c:v>
                </c:pt>
                <c:pt idx="42">
                  <c:v>6.07</c:v>
                </c:pt>
                <c:pt idx="43">
                  <c:v>27.468</c:v>
                </c:pt>
              </c:numCache>
            </c:numRef>
          </c:xVal>
          <c:yVal>
            <c:numRef>
              <c:f>SAA!$F$3:$F$46</c:f>
              <c:numCache>
                <c:formatCode>0.00</c:formatCode>
                <c:ptCount val="44"/>
                <c:pt idx="0">
                  <c:v>14.923427826653629</c:v>
                </c:pt>
                <c:pt idx="1">
                  <c:v>33.235581622678403</c:v>
                </c:pt>
                <c:pt idx="2">
                  <c:v>4.3662430759204947</c:v>
                </c:pt>
                <c:pt idx="3">
                  <c:v>13.48973607038123</c:v>
                </c:pt>
                <c:pt idx="4">
                  <c:v>35.842293906810042</c:v>
                </c:pt>
                <c:pt idx="5">
                  <c:v>0.32583903551645499</c:v>
                </c:pt>
                <c:pt idx="6">
                  <c:v>23.88400130335614</c:v>
                </c:pt>
                <c:pt idx="7">
                  <c:v>0.13033561420658199</c:v>
                </c:pt>
                <c:pt idx="8">
                  <c:v>0.87976539589442804</c:v>
                </c:pt>
                <c:pt idx="9">
                  <c:v>14.108830237862501</c:v>
                </c:pt>
                <c:pt idx="10">
                  <c:v>9.1234929944607366</c:v>
                </c:pt>
                <c:pt idx="11">
                  <c:v>1.2056044314108829</c:v>
                </c:pt>
                <c:pt idx="12">
                  <c:v>4.4965786901270768</c:v>
                </c:pt>
                <c:pt idx="13">
                  <c:v>3.2583903551645501</c:v>
                </c:pt>
                <c:pt idx="14">
                  <c:v>278.0710329097426</c:v>
                </c:pt>
                <c:pt idx="15">
                  <c:v>2.9651352231997392</c:v>
                </c:pt>
                <c:pt idx="16">
                  <c:v>2.2808732486151841</c:v>
                </c:pt>
                <c:pt idx="17">
                  <c:v>0</c:v>
                </c:pt>
                <c:pt idx="18">
                  <c:v>80.775496904529021</c:v>
                </c:pt>
                <c:pt idx="19">
                  <c:v>77.745193874226146</c:v>
                </c:pt>
                <c:pt idx="20">
                  <c:v>80.71032909742587</c:v>
                </c:pt>
                <c:pt idx="21">
                  <c:v>6.5167807103290898E-2</c:v>
                </c:pt>
                <c:pt idx="22">
                  <c:v>46.725317693059623</c:v>
                </c:pt>
                <c:pt idx="23">
                  <c:v>3.0954708374063209</c:v>
                </c:pt>
                <c:pt idx="24">
                  <c:v>36.33105246008472</c:v>
                </c:pt>
                <c:pt idx="25">
                  <c:v>0</c:v>
                </c:pt>
                <c:pt idx="26">
                  <c:v>13.65265558813946</c:v>
                </c:pt>
                <c:pt idx="27">
                  <c:v>7.1358748778103536</c:v>
                </c:pt>
                <c:pt idx="28">
                  <c:v>135.87487781036171</c:v>
                </c:pt>
                <c:pt idx="29">
                  <c:v>3.2583903551645498E-2</c:v>
                </c:pt>
                <c:pt idx="30">
                  <c:v>183.21928967090261</c:v>
                </c:pt>
                <c:pt idx="31">
                  <c:v>82.274356467904852</c:v>
                </c:pt>
                <c:pt idx="32">
                  <c:v>20.690778755294879</c:v>
                </c:pt>
                <c:pt idx="33">
                  <c:v>17.986314760508311</c:v>
                </c:pt>
                <c:pt idx="34">
                  <c:v>24.633431085043991</c:v>
                </c:pt>
                <c:pt idx="35">
                  <c:v>21.375040729879441</c:v>
                </c:pt>
                <c:pt idx="36">
                  <c:v>125.4154447702835</c:v>
                </c:pt>
                <c:pt idx="37">
                  <c:v>41.935483870967737</c:v>
                </c:pt>
                <c:pt idx="38">
                  <c:v>9.7751710654936402E-2</c:v>
                </c:pt>
                <c:pt idx="39">
                  <c:v>1.694362984685565</c:v>
                </c:pt>
                <c:pt idx="40">
                  <c:v>17.334636689475399</c:v>
                </c:pt>
                <c:pt idx="41">
                  <c:v>18.475073313782989</c:v>
                </c:pt>
                <c:pt idx="42">
                  <c:v>-6.5167807103290995E-2</c:v>
                </c:pt>
                <c:pt idx="43">
                  <c:v>36.005213424568261</c:v>
                </c:pt>
              </c:numCache>
            </c:numRef>
          </c:yVal>
          <c:smooth val="0"/>
          <c:extLst>
            <c:ext xmlns:c16="http://schemas.microsoft.com/office/drawing/2014/chart" uri="{C3380CC4-5D6E-409C-BE32-E72D297353CC}">
              <c16:uniqueId val="{00000001-6A49-467E-BC1D-89DBB2CC2D5D}"/>
            </c:ext>
          </c:extLst>
        </c:ser>
        <c:dLbls>
          <c:showLegendKey val="0"/>
          <c:showVal val="0"/>
          <c:showCatName val="0"/>
          <c:showSerName val="0"/>
          <c:showPercent val="0"/>
          <c:showBubbleSize val="0"/>
        </c:dLbls>
        <c:axId val="59746176"/>
        <c:axId val="59756928"/>
      </c:scatterChart>
      <c:valAx>
        <c:axId val="59746176"/>
        <c:scaling>
          <c:orientation val="minMax"/>
          <c:max val="250"/>
          <c:min val="0"/>
        </c:scaling>
        <c:delete val="0"/>
        <c:axPos val="b"/>
        <c:title>
          <c:tx>
            <c:rich>
              <a:bodyPr/>
              <a:lstStyle/>
              <a:p>
                <a:pPr>
                  <a:defRPr sz="1400">
                    <a:latin typeface="Arial" panose="020B0604020202020204" pitchFamily="34" charset="0"/>
                    <a:cs typeface="Arial" panose="020B0604020202020204" pitchFamily="34" charset="0"/>
                  </a:defRPr>
                </a:pPr>
                <a:r>
                  <a:rPr lang="zh-CN" sz="1400">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MMULITE</a:t>
                </a:r>
                <a:r>
                  <a:rPr lang="zh-CN" sz="140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2000XPI</a:t>
                </a:r>
                <a:r>
                  <a:rPr lang="zh-CN" sz="140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mg/L</a:t>
                </a:r>
                <a:r>
                  <a:rPr lang="zh-CN" sz="1400">
                    <a:latin typeface="Arial" panose="020B0604020202020204" pitchFamily="34" charset="0"/>
                    <a:cs typeface="Arial" panose="020B0604020202020204" pitchFamily="34" charset="0"/>
                  </a:rPr>
                  <a:t>）</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zh-CN"/>
          </a:p>
        </c:txPr>
        <c:crossAx val="59756928"/>
        <c:crosses val="autoZero"/>
        <c:crossBetween val="midCat"/>
        <c:majorUnit val="50"/>
      </c:valAx>
      <c:valAx>
        <c:axId val="59756928"/>
        <c:scaling>
          <c:orientation val="minMax"/>
          <c:min val="0"/>
        </c:scaling>
        <c:delete val="0"/>
        <c:axPos val="l"/>
        <c:title>
          <c:tx>
            <c:rich>
              <a:bodyPr rot="-5400000" vert="horz"/>
              <a:lstStyle/>
              <a:p>
                <a:pPr>
                  <a:defRPr sz="1400">
                    <a:latin typeface="Arial" panose="020B0604020202020204" pitchFamily="34" charset="0"/>
                    <a:cs typeface="Arial" panose="020B0604020202020204" pitchFamily="34" charset="0"/>
                  </a:defRPr>
                </a:pPr>
                <a:r>
                  <a:rPr lang="zh-CN" sz="1400" dirty="0">
                    <a:latin typeface="Arial" panose="020B0604020202020204" pitchFamily="34" charset="0"/>
                    <a:cs typeface="Arial" panose="020B0604020202020204" pitchFamily="34" charset="0"/>
                  </a:rPr>
                  <a:t>W</a:t>
                </a:r>
                <a:r>
                  <a:rPr lang="en-US" sz="1400" dirty="0">
                    <a:latin typeface="Arial" panose="020B0604020202020204" pitchFamily="34" charset="0"/>
                    <a:cs typeface="Arial" panose="020B0604020202020204" pitchFamily="34" charset="0"/>
                  </a:rPr>
                  <a:t>WHS</a:t>
                </a:r>
                <a:r>
                  <a:rPr lang="zh-C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SAA</a:t>
                </a:r>
                <a:r>
                  <a:rPr lang="zh-C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mg/L</a:t>
                </a:r>
                <a:r>
                  <a:rPr lang="zh-CN" sz="1400" dirty="0">
                    <a:latin typeface="Arial" panose="020B0604020202020204" pitchFamily="34" charset="0"/>
                    <a:cs typeface="Arial" panose="020B0604020202020204" pitchFamily="34" charset="0"/>
                  </a:rPr>
                  <a:t>）</a:t>
                </a:r>
              </a:p>
            </c:rich>
          </c:tx>
          <c:layout>
            <c:manualLayout>
              <c:xMode val="edge"/>
              <c:yMode val="edge"/>
              <c:x val="4.2135376720377767E-2"/>
              <c:y val="0.17053652726884208"/>
            </c:manualLayout>
          </c:layout>
          <c:overlay val="0"/>
        </c:title>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zh-CN"/>
          </a:p>
        </c:txPr>
        <c:crossAx val="597461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Times New Roman"/>
          <a:cs typeface="Times New Roman"/>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70457380260433"/>
          <c:y val="0.13660846741983301"/>
          <c:w val="0.74477285717142738"/>
          <c:h val="0.60568055864897097"/>
        </c:manualLayout>
      </c:layout>
      <c:scatterChart>
        <c:scatterStyle val="lineMarker"/>
        <c:varyColors val="0"/>
        <c:ser>
          <c:idx val="0"/>
          <c:order val="0"/>
          <c:spPr>
            <a:ln w="28575">
              <a:noFill/>
            </a:ln>
          </c:spPr>
          <c:dPt>
            <c:idx val="127"/>
            <c:bubble3D val="0"/>
            <c:extLst>
              <c:ext xmlns:c16="http://schemas.microsoft.com/office/drawing/2014/chart" uri="{C3380CC4-5D6E-409C-BE32-E72D297353CC}">
                <c16:uniqueId val="{00000000-FB65-4B2A-AD76-923DDB97FA99}"/>
              </c:ext>
            </c:extLst>
          </c:dPt>
          <c:trendline>
            <c:trendlineType val="linear"/>
            <c:dispRSqr val="1"/>
            <c:dispEq val="1"/>
            <c:trendlineLbl>
              <c:layout>
                <c:manualLayout>
                  <c:x val="-9.8439962064795092E-2"/>
                  <c:y val="4.1341099657982256E-3"/>
                </c:manualLayout>
              </c:layout>
              <c:numFmt formatCode="General" sourceLinked="0"/>
              <c:txPr>
                <a:bodyPr/>
                <a:lstStyle/>
                <a:p>
                  <a:pPr>
                    <a:defRPr>
                      <a:latin typeface="Arial" panose="020B0604020202020204" pitchFamily="34" charset="0"/>
                      <a:cs typeface="Arial" panose="020B0604020202020204" pitchFamily="34" charset="0"/>
                    </a:defRPr>
                  </a:pPr>
                  <a:endParaRPr lang="zh-CN"/>
                </a:p>
              </c:txPr>
            </c:trendlineLbl>
          </c:trendline>
          <c:xVal>
            <c:numRef>
              <c:f>工作表1!$B$7:$B$145</c:f>
              <c:numCache>
                <c:formatCode>0.00</c:formatCode>
                <c:ptCount val="139"/>
                <c:pt idx="0">
                  <c:v>1.2E-2</c:v>
                </c:pt>
                <c:pt idx="1">
                  <c:v>1.2999999999999999E-2</c:v>
                </c:pt>
                <c:pt idx="2">
                  <c:v>1.4E-2</c:v>
                </c:pt>
                <c:pt idx="3">
                  <c:v>1.4999999999999999E-2</c:v>
                </c:pt>
                <c:pt idx="4">
                  <c:v>1.7000000000000001E-2</c:v>
                </c:pt>
                <c:pt idx="5">
                  <c:v>1.7000000000000001E-2</c:v>
                </c:pt>
                <c:pt idx="6">
                  <c:v>2.9000000000000001E-2</c:v>
                </c:pt>
                <c:pt idx="7">
                  <c:v>3.2000000000000001E-2</c:v>
                </c:pt>
                <c:pt idx="8">
                  <c:v>3.5999999999999997E-2</c:v>
                </c:pt>
                <c:pt idx="9">
                  <c:v>0.04</c:v>
                </c:pt>
                <c:pt idx="10">
                  <c:v>4.2000000000000003E-2</c:v>
                </c:pt>
                <c:pt idx="11">
                  <c:v>4.4999999999999998E-2</c:v>
                </c:pt>
                <c:pt idx="12">
                  <c:v>4.7E-2</c:v>
                </c:pt>
                <c:pt idx="13">
                  <c:v>4.8000000000000001E-2</c:v>
                </c:pt>
                <c:pt idx="14">
                  <c:v>5.6000000000000001E-2</c:v>
                </c:pt>
                <c:pt idx="15">
                  <c:v>6.6000000000000003E-2</c:v>
                </c:pt>
                <c:pt idx="16">
                  <c:v>7.0000000000000007E-2</c:v>
                </c:pt>
                <c:pt idx="17">
                  <c:v>7.2999999999999995E-2</c:v>
                </c:pt>
                <c:pt idx="18">
                  <c:v>8.3000000000000004E-2</c:v>
                </c:pt>
                <c:pt idx="19">
                  <c:v>8.4000000000000005E-2</c:v>
                </c:pt>
                <c:pt idx="20">
                  <c:v>9.8000000000000004E-2</c:v>
                </c:pt>
                <c:pt idx="21">
                  <c:v>0.106</c:v>
                </c:pt>
                <c:pt idx="22">
                  <c:v>0.129</c:v>
                </c:pt>
                <c:pt idx="23">
                  <c:v>0.13</c:v>
                </c:pt>
                <c:pt idx="24">
                  <c:v>0.14199999999999999</c:v>
                </c:pt>
                <c:pt idx="25">
                  <c:v>0.14899999999999999</c:v>
                </c:pt>
                <c:pt idx="26">
                  <c:v>0.15</c:v>
                </c:pt>
                <c:pt idx="27">
                  <c:v>0.159</c:v>
                </c:pt>
                <c:pt idx="28">
                  <c:v>0.17</c:v>
                </c:pt>
                <c:pt idx="29">
                  <c:v>0.182</c:v>
                </c:pt>
                <c:pt idx="30">
                  <c:v>0.19</c:v>
                </c:pt>
                <c:pt idx="31">
                  <c:v>0.20399999999999999</c:v>
                </c:pt>
                <c:pt idx="32">
                  <c:v>0.23</c:v>
                </c:pt>
                <c:pt idx="33">
                  <c:v>0.23</c:v>
                </c:pt>
                <c:pt idx="34">
                  <c:v>0.26400000000000001</c:v>
                </c:pt>
                <c:pt idx="35">
                  <c:v>0.26800000000000002</c:v>
                </c:pt>
                <c:pt idx="36">
                  <c:v>0.29299999999999998</c:v>
                </c:pt>
                <c:pt idx="37">
                  <c:v>0.30299999999999999</c:v>
                </c:pt>
                <c:pt idx="38">
                  <c:v>0.371</c:v>
                </c:pt>
                <c:pt idx="39">
                  <c:v>0.39500000000000002</c:v>
                </c:pt>
                <c:pt idx="40">
                  <c:v>0.41099999999999998</c:v>
                </c:pt>
                <c:pt idx="41">
                  <c:v>0.442</c:v>
                </c:pt>
                <c:pt idx="42">
                  <c:v>0.45</c:v>
                </c:pt>
                <c:pt idx="43">
                  <c:v>0.47399999999999998</c:v>
                </c:pt>
                <c:pt idx="44">
                  <c:v>0.502</c:v>
                </c:pt>
                <c:pt idx="45">
                  <c:v>0.505</c:v>
                </c:pt>
                <c:pt idx="46">
                  <c:v>0.54900000000000004</c:v>
                </c:pt>
                <c:pt idx="47">
                  <c:v>0.57399999999999995</c:v>
                </c:pt>
                <c:pt idx="48">
                  <c:v>0.60399999999999998</c:v>
                </c:pt>
                <c:pt idx="49">
                  <c:v>0.63300000000000001</c:v>
                </c:pt>
                <c:pt idx="50">
                  <c:v>0.63400000000000001</c:v>
                </c:pt>
                <c:pt idx="51">
                  <c:v>0.63600000000000001</c:v>
                </c:pt>
                <c:pt idx="52">
                  <c:v>0.64300000000000002</c:v>
                </c:pt>
                <c:pt idx="53">
                  <c:v>0.66</c:v>
                </c:pt>
                <c:pt idx="54">
                  <c:v>0.67</c:v>
                </c:pt>
                <c:pt idx="55">
                  <c:v>0.68600000000000005</c:v>
                </c:pt>
                <c:pt idx="56">
                  <c:v>0.77500000000000002</c:v>
                </c:pt>
                <c:pt idx="57">
                  <c:v>0.78500000000000003</c:v>
                </c:pt>
                <c:pt idx="58">
                  <c:v>0.85</c:v>
                </c:pt>
                <c:pt idx="59">
                  <c:v>0.92600000000000005</c:v>
                </c:pt>
                <c:pt idx="60">
                  <c:v>0.93400000000000005</c:v>
                </c:pt>
                <c:pt idx="61">
                  <c:v>0.98199999999999998</c:v>
                </c:pt>
                <c:pt idx="62">
                  <c:v>0.999</c:v>
                </c:pt>
                <c:pt idx="63">
                  <c:v>1.1299999999999999</c:v>
                </c:pt>
                <c:pt idx="64">
                  <c:v>1.19</c:v>
                </c:pt>
                <c:pt idx="65">
                  <c:v>1.25</c:v>
                </c:pt>
                <c:pt idx="66">
                  <c:v>1.26</c:v>
                </c:pt>
                <c:pt idx="67">
                  <c:v>1.26</c:v>
                </c:pt>
                <c:pt idx="68">
                  <c:v>1.29</c:v>
                </c:pt>
                <c:pt idx="69">
                  <c:v>1.3</c:v>
                </c:pt>
                <c:pt idx="70">
                  <c:v>1.3</c:v>
                </c:pt>
                <c:pt idx="71">
                  <c:v>1.4</c:v>
                </c:pt>
                <c:pt idx="72">
                  <c:v>1.43</c:v>
                </c:pt>
                <c:pt idx="73">
                  <c:v>1.46</c:v>
                </c:pt>
                <c:pt idx="74">
                  <c:v>1.46</c:v>
                </c:pt>
                <c:pt idx="75">
                  <c:v>1.56</c:v>
                </c:pt>
                <c:pt idx="76">
                  <c:v>1.98</c:v>
                </c:pt>
                <c:pt idx="77">
                  <c:v>2.0499999999999998</c:v>
                </c:pt>
                <c:pt idx="78">
                  <c:v>2.1800000000000002</c:v>
                </c:pt>
                <c:pt idx="79">
                  <c:v>2.2999999999999998</c:v>
                </c:pt>
                <c:pt idx="80">
                  <c:v>2.87</c:v>
                </c:pt>
                <c:pt idx="81">
                  <c:v>3</c:v>
                </c:pt>
                <c:pt idx="82">
                  <c:v>3.09</c:v>
                </c:pt>
                <c:pt idx="83">
                  <c:v>3.23</c:v>
                </c:pt>
                <c:pt idx="84">
                  <c:v>3.43</c:v>
                </c:pt>
                <c:pt idx="85">
                  <c:v>3.48</c:v>
                </c:pt>
                <c:pt idx="86">
                  <c:v>3.61</c:v>
                </c:pt>
                <c:pt idx="87">
                  <c:v>3.63</c:v>
                </c:pt>
                <c:pt idx="88">
                  <c:v>3.98</c:v>
                </c:pt>
                <c:pt idx="89">
                  <c:v>4.3</c:v>
                </c:pt>
                <c:pt idx="90">
                  <c:v>5.27</c:v>
                </c:pt>
                <c:pt idx="91">
                  <c:v>5.54</c:v>
                </c:pt>
                <c:pt idx="92">
                  <c:v>5.8199999999999976</c:v>
                </c:pt>
                <c:pt idx="93">
                  <c:v>5.93</c:v>
                </c:pt>
                <c:pt idx="94">
                  <c:v>6.09</c:v>
                </c:pt>
                <c:pt idx="95">
                  <c:v>6.24</c:v>
                </c:pt>
                <c:pt idx="96">
                  <c:v>6.3199999999999976</c:v>
                </c:pt>
                <c:pt idx="97">
                  <c:v>7.29</c:v>
                </c:pt>
                <c:pt idx="98">
                  <c:v>8.2399999999999984</c:v>
                </c:pt>
                <c:pt idx="99">
                  <c:v>8.26</c:v>
                </c:pt>
                <c:pt idx="100">
                  <c:v>8.34</c:v>
                </c:pt>
                <c:pt idx="101">
                  <c:v>8.4499999999999993</c:v>
                </c:pt>
                <c:pt idx="102">
                  <c:v>8.7899999999999991</c:v>
                </c:pt>
                <c:pt idx="103">
                  <c:v>10.6</c:v>
                </c:pt>
                <c:pt idx="104">
                  <c:v>11.4</c:v>
                </c:pt>
                <c:pt idx="105">
                  <c:v>11.8</c:v>
                </c:pt>
                <c:pt idx="106">
                  <c:v>12.1</c:v>
                </c:pt>
                <c:pt idx="107">
                  <c:v>12.2</c:v>
                </c:pt>
                <c:pt idx="108">
                  <c:v>12.3</c:v>
                </c:pt>
                <c:pt idx="109">
                  <c:v>12.9</c:v>
                </c:pt>
                <c:pt idx="110">
                  <c:v>13.5</c:v>
                </c:pt>
                <c:pt idx="111">
                  <c:v>14.2</c:v>
                </c:pt>
                <c:pt idx="112">
                  <c:v>15.1</c:v>
                </c:pt>
                <c:pt idx="113">
                  <c:v>15.1</c:v>
                </c:pt>
                <c:pt idx="114">
                  <c:v>15.2</c:v>
                </c:pt>
                <c:pt idx="115">
                  <c:v>19</c:v>
                </c:pt>
                <c:pt idx="116">
                  <c:v>19.8</c:v>
                </c:pt>
                <c:pt idx="117">
                  <c:v>21.3</c:v>
                </c:pt>
                <c:pt idx="118">
                  <c:v>22</c:v>
                </c:pt>
                <c:pt idx="119">
                  <c:v>22.8</c:v>
                </c:pt>
                <c:pt idx="120">
                  <c:v>22.9</c:v>
                </c:pt>
                <c:pt idx="121">
                  <c:v>29.2</c:v>
                </c:pt>
                <c:pt idx="122">
                  <c:v>34.9</c:v>
                </c:pt>
                <c:pt idx="123">
                  <c:v>36.700000000000003</c:v>
                </c:pt>
                <c:pt idx="124">
                  <c:v>38.200000000000003</c:v>
                </c:pt>
                <c:pt idx="125">
                  <c:v>34.6</c:v>
                </c:pt>
                <c:pt idx="126">
                  <c:v>40.799999999999997</c:v>
                </c:pt>
                <c:pt idx="127">
                  <c:v>47.6</c:v>
                </c:pt>
                <c:pt idx="128">
                  <c:v>52.9</c:v>
                </c:pt>
                <c:pt idx="129">
                  <c:v>54.1</c:v>
                </c:pt>
                <c:pt idx="130">
                  <c:v>61.7</c:v>
                </c:pt>
                <c:pt idx="131">
                  <c:v>62.1</c:v>
                </c:pt>
                <c:pt idx="132">
                  <c:v>64</c:v>
                </c:pt>
                <c:pt idx="133">
                  <c:v>65.8</c:v>
                </c:pt>
                <c:pt idx="134">
                  <c:v>71.8</c:v>
                </c:pt>
                <c:pt idx="135">
                  <c:v>80</c:v>
                </c:pt>
                <c:pt idx="136">
                  <c:v>80</c:v>
                </c:pt>
                <c:pt idx="137">
                  <c:v>80</c:v>
                </c:pt>
                <c:pt idx="138">
                  <c:v>80</c:v>
                </c:pt>
              </c:numCache>
            </c:numRef>
          </c:xVal>
          <c:yVal>
            <c:numRef>
              <c:f>工作表1!$C$7:$C$145</c:f>
              <c:numCache>
                <c:formatCode>0.00</c:formatCode>
                <c:ptCount val="139"/>
                <c:pt idx="0">
                  <c:v>0.01</c:v>
                </c:pt>
                <c:pt idx="1">
                  <c:v>0.01</c:v>
                </c:pt>
                <c:pt idx="2">
                  <c:v>0.01</c:v>
                </c:pt>
                <c:pt idx="3">
                  <c:v>0.01</c:v>
                </c:pt>
                <c:pt idx="4">
                  <c:v>0.43712574850299002</c:v>
                </c:pt>
                <c:pt idx="5">
                  <c:v>0.01</c:v>
                </c:pt>
                <c:pt idx="6">
                  <c:v>0.87824351297405001</c:v>
                </c:pt>
                <c:pt idx="7">
                  <c:v>0.01</c:v>
                </c:pt>
                <c:pt idx="8">
                  <c:v>0.12175648702595</c:v>
                </c:pt>
                <c:pt idx="9">
                  <c:v>0.01</c:v>
                </c:pt>
                <c:pt idx="10">
                  <c:v>0.3822355289421</c:v>
                </c:pt>
                <c:pt idx="11">
                  <c:v>1.66167664670659</c:v>
                </c:pt>
                <c:pt idx="12">
                  <c:v>0.30938123752500002</c:v>
                </c:pt>
                <c:pt idx="13">
                  <c:v>0.01</c:v>
                </c:pt>
                <c:pt idx="14">
                  <c:v>0.139720558882235</c:v>
                </c:pt>
                <c:pt idx="15">
                  <c:v>0.01</c:v>
                </c:pt>
                <c:pt idx="16">
                  <c:v>0.01</c:v>
                </c:pt>
                <c:pt idx="17">
                  <c:v>0.01</c:v>
                </c:pt>
                <c:pt idx="18">
                  <c:v>2.0309381237525002</c:v>
                </c:pt>
                <c:pt idx="19">
                  <c:v>2.1756487025948101</c:v>
                </c:pt>
                <c:pt idx="20">
                  <c:v>0.70359281437125798</c:v>
                </c:pt>
                <c:pt idx="21">
                  <c:v>0.01</c:v>
                </c:pt>
                <c:pt idx="22">
                  <c:v>0.379241516966068</c:v>
                </c:pt>
                <c:pt idx="23">
                  <c:v>0.58283433133732998</c:v>
                </c:pt>
                <c:pt idx="24">
                  <c:v>0.01</c:v>
                </c:pt>
                <c:pt idx="25">
                  <c:v>0.01</c:v>
                </c:pt>
                <c:pt idx="26">
                  <c:v>0.01</c:v>
                </c:pt>
                <c:pt idx="27">
                  <c:v>0.01</c:v>
                </c:pt>
                <c:pt idx="28">
                  <c:v>0.01</c:v>
                </c:pt>
                <c:pt idx="29">
                  <c:v>3.6227544910179601</c:v>
                </c:pt>
                <c:pt idx="30">
                  <c:v>0.65868263473053901</c:v>
                </c:pt>
                <c:pt idx="31">
                  <c:v>0.87624750499000004</c:v>
                </c:pt>
                <c:pt idx="32">
                  <c:v>4.2514970059880204</c:v>
                </c:pt>
                <c:pt idx="33">
                  <c:v>1.70159680638723</c:v>
                </c:pt>
                <c:pt idx="34">
                  <c:v>0.01</c:v>
                </c:pt>
                <c:pt idx="35">
                  <c:v>0.01</c:v>
                </c:pt>
                <c:pt idx="36">
                  <c:v>0.01</c:v>
                </c:pt>
                <c:pt idx="37">
                  <c:v>0.01</c:v>
                </c:pt>
                <c:pt idx="38">
                  <c:v>0.92315369261476998</c:v>
                </c:pt>
                <c:pt idx="39">
                  <c:v>0.01</c:v>
                </c:pt>
                <c:pt idx="40">
                  <c:v>1.2405189620758501</c:v>
                </c:pt>
                <c:pt idx="41">
                  <c:v>4.8303393213572896</c:v>
                </c:pt>
                <c:pt idx="42">
                  <c:v>2.27544910179641</c:v>
                </c:pt>
                <c:pt idx="43">
                  <c:v>2.0558882235528828</c:v>
                </c:pt>
                <c:pt idx="44">
                  <c:v>0.01</c:v>
                </c:pt>
                <c:pt idx="45">
                  <c:v>0.5538922155689</c:v>
                </c:pt>
                <c:pt idx="46">
                  <c:v>0.269461077844311</c:v>
                </c:pt>
                <c:pt idx="47">
                  <c:v>1.9960079840319399E-2</c:v>
                </c:pt>
                <c:pt idx="48">
                  <c:v>0.81237524950100004</c:v>
                </c:pt>
                <c:pt idx="49">
                  <c:v>0.41417165668662698</c:v>
                </c:pt>
                <c:pt idx="50">
                  <c:v>0.01</c:v>
                </c:pt>
                <c:pt idx="51">
                  <c:v>0.41916167664670601</c:v>
                </c:pt>
                <c:pt idx="52">
                  <c:v>0.50399201596806398</c:v>
                </c:pt>
                <c:pt idx="53">
                  <c:v>0.51497005988</c:v>
                </c:pt>
                <c:pt idx="54">
                  <c:v>5.7584830339321398</c:v>
                </c:pt>
                <c:pt idx="55">
                  <c:v>0.449101796407186</c:v>
                </c:pt>
                <c:pt idx="56">
                  <c:v>1.31736526946108</c:v>
                </c:pt>
                <c:pt idx="57">
                  <c:v>0.83133732534899996</c:v>
                </c:pt>
                <c:pt idx="58">
                  <c:v>3.46806387225549</c:v>
                </c:pt>
                <c:pt idx="59">
                  <c:v>1.39720558882236</c:v>
                </c:pt>
                <c:pt idx="60">
                  <c:v>1.04191616766467</c:v>
                </c:pt>
                <c:pt idx="61">
                  <c:v>0.36427145708582798</c:v>
                </c:pt>
                <c:pt idx="62">
                  <c:v>1.9860279441118001</c:v>
                </c:pt>
                <c:pt idx="63">
                  <c:v>2.46606786427146</c:v>
                </c:pt>
                <c:pt idx="64">
                  <c:v>4.4261477045908197</c:v>
                </c:pt>
                <c:pt idx="65">
                  <c:v>0.149700598802395</c:v>
                </c:pt>
                <c:pt idx="66">
                  <c:v>1.30239520958084</c:v>
                </c:pt>
                <c:pt idx="67">
                  <c:v>2.7744510978043899</c:v>
                </c:pt>
                <c:pt idx="68">
                  <c:v>1.53193612774451</c:v>
                </c:pt>
                <c:pt idx="69">
                  <c:v>2.7914171656686602</c:v>
                </c:pt>
                <c:pt idx="70">
                  <c:v>1.34231536926148</c:v>
                </c:pt>
                <c:pt idx="71">
                  <c:v>4.39121756487026</c:v>
                </c:pt>
                <c:pt idx="72">
                  <c:v>1.3522954091816399</c:v>
                </c:pt>
                <c:pt idx="73">
                  <c:v>2.4700598802395191</c:v>
                </c:pt>
                <c:pt idx="74">
                  <c:v>3.2385229540918199</c:v>
                </c:pt>
                <c:pt idx="75">
                  <c:v>3.8423153692614802</c:v>
                </c:pt>
                <c:pt idx="76">
                  <c:v>2.2155688622754499</c:v>
                </c:pt>
                <c:pt idx="77">
                  <c:v>5.3692614770459066</c:v>
                </c:pt>
                <c:pt idx="78">
                  <c:v>3.4780439121756501</c:v>
                </c:pt>
                <c:pt idx="79">
                  <c:v>5.4940119760478874</c:v>
                </c:pt>
                <c:pt idx="80">
                  <c:v>4.2764471057884199</c:v>
                </c:pt>
                <c:pt idx="81">
                  <c:v>6.6167664670658697</c:v>
                </c:pt>
                <c:pt idx="82">
                  <c:v>4.3812375249500999</c:v>
                </c:pt>
                <c:pt idx="83">
                  <c:v>4.9001996007984001</c:v>
                </c:pt>
                <c:pt idx="84">
                  <c:v>6.94111776447106</c:v>
                </c:pt>
                <c:pt idx="85">
                  <c:v>9.3013972055888203</c:v>
                </c:pt>
                <c:pt idx="86">
                  <c:v>4.9101796407185603</c:v>
                </c:pt>
                <c:pt idx="87">
                  <c:v>1.1027944111776</c:v>
                </c:pt>
                <c:pt idx="88">
                  <c:v>6.9710578842315396</c:v>
                </c:pt>
                <c:pt idx="89">
                  <c:v>5.5828343313372892</c:v>
                </c:pt>
                <c:pt idx="90">
                  <c:v>9.3862275449101809</c:v>
                </c:pt>
                <c:pt idx="91">
                  <c:v>6.8163672654690997</c:v>
                </c:pt>
                <c:pt idx="92">
                  <c:v>8.1646706586825992</c:v>
                </c:pt>
                <c:pt idx="93">
                  <c:v>6.5558882235528886</c:v>
                </c:pt>
                <c:pt idx="94">
                  <c:v>9.1417165668662701</c:v>
                </c:pt>
                <c:pt idx="95">
                  <c:v>9.7804391217564906</c:v>
                </c:pt>
                <c:pt idx="96">
                  <c:v>5.7135728542914199</c:v>
                </c:pt>
                <c:pt idx="97">
                  <c:v>11.002994011976</c:v>
                </c:pt>
                <c:pt idx="98">
                  <c:v>12.9790419161677</c:v>
                </c:pt>
                <c:pt idx="99">
                  <c:v>11.002994011976</c:v>
                </c:pt>
                <c:pt idx="100">
                  <c:v>12.6047904191617</c:v>
                </c:pt>
                <c:pt idx="101">
                  <c:v>9.9201596806387187</c:v>
                </c:pt>
                <c:pt idx="102">
                  <c:v>7.3403193612773956</c:v>
                </c:pt>
                <c:pt idx="103">
                  <c:v>17.734530938123779</c:v>
                </c:pt>
                <c:pt idx="104">
                  <c:v>14.161676646706599</c:v>
                </c:pt>
                <c:pt idx="105">
                  <c:v>17.954091816367299</c:v>
                </c:pt>
                <c:pt idx="106">
                  <c:v>14.3512974051896</c:v>
                </c:pt>
                <c:pt idx="107">
                  <c:v>14.9750499002</c:v>
                </c:pt>
                <c:pt idx="108">
                  <c:v>11.000998003992001</c:v>
                </c:pt>
                <c:pt idx="109">
                  <c:v>14.965069860279399</c:v>
                </c:pt>
                <c:pt idx="110">
                  <c:v>20.523952095808401</c:v>
                </c:pt>
                <c:pt idx="111">
                  <c:v>10.0149700598802</c:v>
                </c:pt>
                <c:pt idx="112">
                  <c:v>21.482035928143681</c:v>
                </c:pt>
                <c:pt idx="113">
                  <c:v>25.189620758482999</c:v>
                </c:pt>
                <c:pt idx="114">
                  <c:v>17.634730538922199</c:v>
                </c:pt>
                <c:pt idx="115">
                  <c:v>22.362275449101801</c:v>
                </c:pt>
                <c:pt idx="116">
                  <c:v>21.691616766467099</c:v>
                </c:pt>
                <c:pt idx="117">
                  <c:v>27.2105788423154</c:v>
                </c:pt>
                <c:pt idx="118">
                  <c:v>26.252495009979999</c:v>
                </c:pt>
                <c:pt idx="119">
                  <c:v>29.376247504990001</c:v>
                </c:pt>
                <c:pt idx="120">
                  <c:v>23.787425149700599</c:v>
                </c:pt>
                <c:pt idx="121">
                  <c:v>25.254491017964099</c:v>
                </c:pt>
                <c:pt idx="122">
                  <c:v>44.565868263473099</c:v>
                </c:pt>
                <c:pt idx="123">
                  <c:v>42.115768463073799</c:v>
                </c:pt>
                <c:pt idx="124">
                  <c:v>45.648702594810402</c:v>
                </c:pt>
                <c:pt idx="125">
                  <c:v>32.110778443113801</c:v>
                </c:pt>
                <c:pt idx="126">
                  <c:v>45.079840319361303</c:v>
                </c:pt>
                <c:pt idx="127">
                  <c:v>51.626746506986002</c:v>
                </c:pt>
                <c:pt idx="128">
                  <c:v>44.371257485029894</c:v>
                </c:pt>
                <c:pt idx="129">
                  <c:v>51.352295409181593</c:v>
                </c:pt>
                <c:pt idx="130">
                  <c:v>65.573852295409097</c:v>
                </c:pt>
                <c:pt idx="131">
                  <c:v>58.557884231536832</c:v>
                </c:pt>
                <c:pt idx="132">
                  <c:v>62.679640718562901</c:v>
                </c:pt>
                <c:pt idx="133">
                  <c:v>61.408183632734499</c:v>
                </c:pt>
                <c:pt idx="134">
                  <c:v>69.626746506985782</c:v>
                </c:pt>
                <c:pt idx="135">
                  <c:v>76.405189620758506</c:v>
                </c:pt>
                <c:pt idx="136">
                  <c:v>80.119760479041901</c:v>
                </c:pt>
                <c:pt idx="137">
                  <c:v>78.944111776447102</c:v>
                </c:pt>
                <c:pt idx="138">
                  <c:v>81.011976047904199</c:v>
                </c:pt>
              </c:numCache>
            </c:numRef>
          </c:yVal>
          <c:smooth val="0"/>
          <c:extLst>
            <c:ext xmlns:c16="http://schemas.microsoft.com/office/drawing/2014/chart" uri="{C3380CC4-5D6E-409C-BE32-E72D297353CC}">
              <c16:uniqueId val="{00000002-FB65-4B2A-AD76-923DDB97FA99}"/>
            </c:ext>
          </c:extLst>
        </c:ser>
        <c:dLbls>
          <c:showLegendKey val="0"/>
          <c:showVal val="0"/>
          <c:showCatName val="0"/>
          <c:showSerName val="0"/>
          <c:showPercent val="0"/>
          <c:showBubbleSize val="0"/>
        </c:dLbls>
        <c:axId val="59312384"/>
        <c:axId val="124652544"/>
      </c:scatterChart>
      <c:valAx>
        <c:axId val="59312384"/>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 VITROS  5600  </a:t>
                </a:r>
                <a:r>
                  <a:rPr lang="zh-CN" sz="1400" dirty="0">
                    <a:latin typeface="Arial" panose="020B0604020202020204" pitchFamily="34" charset="0"/>
                    <a:cs typeface="Arial" panose="020B0604020202020204" pitchFamily="34" charset="0"/>
                  </a:rPr>
                  <a:t>c</a:t>
                </a:r>
                <a:r>
                  <a:rPr lang="en-US" sz="1400" dirty="0" err="1">
                    <a:latin typeface="Arial" panose="020B0604020202020204" pitchFamily="34" charset="0"/>
                    <a:cs typeface="Arial" panose="020B0604020202020204" pitchFamily="34" charset="0"/>
                  </a:rPr>
                  <a:t>TnI</a:t>
                </a:r>
                <a:r>
                  <a:rPr lang="zh-CN"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ng</a:t>
                </a:r>
                <a:r>
                  <a:rPr lang="en-US" sz="1400" dirty="0">
                    <a:latin typeface="Arial" panose="020B0604020202020204" pitchFamily="34" charset="0"/>
                    <a:cs typeface="Arial" panose="020B0604020202020204" pitchFamily="34" charset="0"/>
                  </a:rPr>
                  <a:t>/mL</a:t>
                </a:r>
                <a:r>
                  <a:rPr lang="zh-CN" sz="1400" dirty="0">
                    <a:latin typeface="Arial" panose="020B0604020202020204" pitchFamily="34" charset="0"/>
                    <a:cs typeface="Arial" panose="020B0604020202020204" pitchFamily="34" charset="0"/>
                  </a:rPr>
                  <a:t>）</a:t>
                </a:r>
              </a:p>
            </c:rich>
          </c:tx>
          <c:layout>
            <c:manualLayout>
              <c:xMode val="edge"/>
              <c:yMode val="edge"/>
              <c:x val="0.21271739851227472"/>
              <c:y val="0.81740222153923747"/>
            </c:manualLayout>
          </c:layout>
          <c:overlay val="0"/>
        </c:title>
        <c:numFmt formatCode="#,##0_);[Red]\(#,##0\)" sourceLinked="0"/>
        <c:majorTickMark val="out"/>
        <c:minorTickMark val="none"/>
        <c:tickLblPos val="nextTo"/>
        <c:crossAx val="124652544"/>
        <c:crosses val="autoZero"/>
        <c:crossBetween val="midCat"/>
        <c:majorUnit val="20"/>
      </c:valAx>
      <c:valAx>
        <c:axId val="124652544"/>
        <c:scaling>
          <c:orientation val="minMax"/>
        </c:scaling>
        <c:delete val="0"/>
        <c:axPos val="l"/>
        <c:title>
          <c:tx>
            <c:rich>
              <a:bodyPr rot="-5400000" vert="horz"/>
              <a:lstStyle/>
              <a:p>
                <a:pPr>
                  <a:defRPr sz="1400">
                    <a:latin typeface="Arial" panose="020B0604020202020204" pitchFamily="34" charset="0"/>
                    <a:cs typeface="Arial" panose="020B0604020202020204" pitchFamily="34" charset="0"/>
                  </a:defRPr>
                </a:pPr>
                <a:r>
                  <a:rPr lang="en-US" altLang="zh-CN" sz="1400" dirty="0">
                    <a:latin typeface="Arial" panose="020B0604020202020204" pitchFamily="34" charset="0"/>
                    <a:cs typeface="Arial" panose="020B0604020202020204" pitchFamily="34" charset="0"/>
                  </a:rPr>
                  <a:t>WWHS</a:t>
                </a:r>
                <a:r>
                  <a:rPr lang="zh-C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cTnI </a:t>
                </a:r>
                <a:r>
                  <a:rPr lang="zh-CN"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ng</a:t>
                </a:r>
                <a:r>
                  <a:rPr lang="en-US" sz="1400" dirty="0">
                    <a:latin typeface="Arial" panose="020B0604020202020204" pitchFamily="34" charset="0"/>
                    <a:cs typeface="Arial" panose="020B0604020202020204" pitchFamily="34" charset="0"/>
                  </a:rPr>
                  <a:t>/mL</a:t>
                </a:r>
                <a:r>
                  <a:rPr lang="zh-CN" sz="1400" dirty="0">
                    <a:latin typeface="Arial" panose="020B0604020202020204" pitchFamily="34" charset="0"/>
                    <a:cs typeface="Arial" panose="020B0604020202020204" pitchFamily="34" charset="0"/>
                  </a:rPr>
                  <a:t>）</a:t>
                </a:r>
              </a:p>
            </c:rich>
          </c:tx>
          <c:layout>
            <c:manualLayout>
              <c:xMode val="edge"/>
              <c:yMode val="edge"/>
              <c:x val="1.0855320980883982E-2"/>
              <c:y val="0.1939645491512601"/>
            </c:manualLayout>
          </c:layout>
          <c:overlay val="0"/>
        </c:title>
        <c:numFmt formatCode="#,##0_);[Red]\(#,##0\)" sourceLinked="0"/>
        <c:majorTickMark val="out"/>
        <c:minorTickMark val="none"/>
        <c:tickLblPos val="nextTo"/>
        <c:crossAx val="59312384"/>
        <c:crosses val="autoZero"/>
        <c:crossBetween val="midCat"/>
      </c:valAx>
    </c:plotArea>
    <c:plotVisOnly val="1"/>
    <c:dispBlanksAs val="gap"/>
    <c:showDLblsOverMax val="0"/>
  </c:chart>
  <c:txPr>
    <a:bodyPr/>
    <a:lstStyle/>
    <a:p>
      <a:pPr>
        <a:defRPr sz="12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77858709749902"/>
          <c:y val="8.0486288327266606E-2"/>
          <c:w val="0.61714767232237999"/>
          <c:h val="0.69526881441852195"/>
        </c:manualLayout>
      </c:layout>
      <c:scatterChart>
        <c:scatterStyle val="lineMarker"/>
        <c:varyColors val="0"/>
        <c:ser>
          <c:idx val="0"/>
          <c:order val="0"/>
          <c:tx>
            <c:v>NT-ProBNP北大深圳医院临床样本符合率</c:v>
          </c:tx>
          <c:spPr>
            <a:ln w="31750">
              <a:noFill/>
            </a:ln>
          </c:spPr>
          <c:trendline>
            <c:trendlineType val="linear"/>
            <c:dispRSqr val="1"/>
            <c:dispEq val="1"/>
            <c:trendlineLbl>
              <c:layout>
                <c:manualLayout>
                  <c:x val="-0.104273294942717"/>
                  <c:y val="2.9039463328430101E-2"/>
                </c:manualLayout>
              </c:layout>
              <c:numFmt formatCode="General" sourceLinked="0"/>
            </c:trendlineLbl>
          </c:trendline>
          <c:xVal>
            <c:numRef>
              <c:f>Sheet1!$B$75:$B$200</c:f>
              <c:numCache>
                <c:formatCode>General</c:formatCode>
                <c:ptCount val="126"/>
                <c:pt idx="0">
                  <c:v>862.8</c:v>
                </c:pt>
                <c:pt idx="1">
                  <c:v>500.2</c:v>
                </c:pt>
                <c:pt idx="2">
                  <c:v>67.2</c:v>
                </c:pt>
                <c:pt idx="4">
                  <c:v>269</c:v>
                </c:pt>
                <c:pt idx="5">
                  <c:v>412</c:v>
                </c:pt>
                <c:pt idx="6">
                  <c:v>35000</c:v>
                </c:pt>
                <c:pt idx="7">
                  <c:v>392.3</c:v>
                </c:pt>
                <c:pt idx="8">
                  <c:v>4708</c:v>
                </c:pt>
                <c:pt idx="9">
                  <c:v>1540</c:v>
                </c:pt>
                <c:pt idx="10">
                  <c:v>679.5</c:v>
                </c:pt>
                <c:pt idx="11">
                  <c:v>7019</c:v>
                </c:pt>
                <c:pt idx="12">
                  <c:v>3781</c:v>
                </c:pt>
                <c:pt idx="13">
                  <c:v>184.9</c:v>
                </c:pt>
                <c:pt idx="14">
                  <c:v>927.7</c:v>
                </c:pt>
                <c:pt idx="15">
                  <c:v>1301</c:v>
                </c:pt>
                <c:pt idx="16">
                  <c:v>384.8</c:v>
                </c:pt>
                <c:pt idx="17">
                  <c:v>3288</c:v>
                </c:pt>
                <c:pt idx="18">
                  <c:v>20.399999999999999</c:v>
                </c:pt>
                <c:pt idx="19">
                  <c:v>5233</c:v>
                </c:pt>
                <c:pt idx="20">
                  <c:v>1696</c:v>
                </c:pt>
                <c:pt idx="21">
                  <c:v>19973</c:v>
                </c:pt>
                <c:pt idx="22">
                  <c:v>4330</c:v>
                </c:pt>
                <c:pt idx="23">
                  <c:v>2192</c:v>
                </c:pt>
                <c:pt idx="24">
                  <c:v>273.2</c:v>
                </c:pt>
                <c:pt idx="25">
                  <c:v>219.7</c:v>
                </c:pt>
                <c:pt idx="26">
                  <c:v>15703</c:v>
                </c:pt>
                <c:pt idx="27">
                  <c:v>303.39999999999992</c:v>
                </c:pt>
                <c:pt idx="28">
                  <c:v>128.69999999999999</c:v>
                </c:pt>
                <c:pt idx="29">
                  <c:v>3409</c:v>
                </c:pt>
                <c:pt idx="30">
                  <c:v>2481</c:v>
                </c:pt>
                <c:pt idx="31">
                  <c:v>8295</c:v>
                </c:pt>
                <c:pt idx="33">
                  <c:v>703.6</c:v>
                </c:pt>
                <c:pt idx="34">
                  <c:v>10306</c:v>
                </c:pt>
                <c:pt idx="35">
                  <c:v>605.70000000000005</c:v>
                </c:pt>
                <c:pt idx="36">
                  <c:v>19.28</c:v>
                </c:pt>
                <c:pt idx="37">
                  <c:v>1826</c:v>
                </c:pt>
                <c:pt idx="38">
                  <c:v>320.2</c:v>
                </c:pt>
                <c:pt idx="39">
                  <c:v>8934</c:v>
                </c:pt>
                <c:pt idx="40">
                  <c:v>51.17</c:v>
                </c:pt>
                <c:pt idx="41">
                  <c:v>2117</c:v>
                </c:pt>
                <c:pt idx="42">
                  <c:v>4727</c:v>
                </c:pt>
                <c:pt idx="43">
                  <c:v>209.1</c:v>
                </c:pt>
                <c:pt idx="44">
                  <c:v>865.7</c:v>
                </c:pt>
                <c:pt idx="45">
                  <c:v>1695</c:v>
                </c:pt>
                <c:pt idx="46">
                  <c:v>1065</c:v>
                </c:pt>
                <c:pt idx="47">
                  <c:v>82.74</c:v>
                </c:pt>
                <c:pt idx="48">
                  <c:v>3979</c:v>
                </c:pt>
                <c:pt idx="49">
                  <c:v>1118</c:v>
                </c:pt>
                <c:pt idx="50">
                  <c:v>156.5</c:v>
                </c:pt>
                <c:pt idx="51">
                  <c:v>6916</c:v>
                </c:pt>
                <c:pt idx="52">
                  <c:v>258.8</c:v>
                </c:pt>
                <c:pt idx="53">
                  <c:v>464.9</c:v>
                </c:pt>
                <c:pt idx="54">
                  <c:v>11949</c:v>
                </c:pt>
                <c:pt idx="55">
                  <c:v>1618</c:v>
                </c:pt>
                <c:pt idx="56">
                  <c:v>2712</c:v>
                </c:pt>
                <c:pt idx="57">
                  <c:v>3710</c:v>
                </c:pt>
                <c:pt idx="58">
                  <c:v>1369</c:v>
                </c:pt>
                <c:pt idx="59">
                  <c:v>2447</c:v>
                </c:pt>
                <c:pt idx="60">
                  <c:v>9084</c:v>
                </c:pt>
                <c:pt idx="61">
                  <c:v>174.1</c:v>
                </c:pt>
                <c:pt idx="62">
                  <c:v>918.6</c:v>
                </c:pt>
                <c:pt idx="63">
                  <c:v>862.8</c:v>
                </c:pt>
                <c:pt idx="64">
                  <c:v>500.2</c:v>
                </c:pt>
                <c:pt idx="65">
                  <c:v>67.2</c:v>
                </c:pt>
                <c:pt idx="67">
                  <c:v>269</c:v>
                </c:pt>
                <c:pt idx="68">
                  <c:v>412</c:v>
                </c:pt>
                <c:pt idx="69">
                  <c:v>35000</c:v>
                </c:pt>
                <c:pt idx="70">
                  <c:v>392.3</c:v>
                </c:pt>
                <c:pt idx="71">
                  <c:v>4708</c:v>
                </c:pt>
                <c:pt idx="72">
                  <c:v>1540</c:v>
                </c:pt>
                <c:pt idx="73">
                  <c:v>679.5</c:v>
                </c:pt>
                <c:pt idx="74">
                  <c:v>7019</c:v>
                </c:pt>
                <c:pt idx="75">
                  <c:v>3781</c:v>
                </c:pt>
                <c:pt idx="76">
                  <c:v>184.9</c:v>
                </c:pt>
                <c:pt idx="77">
                  <c:v>927.7</c:v>
                </c:pt>
                <c:pt idx="78">
                  <c:v>1301</c:v>
                </c:pt>
                <c:pt idx="79">
                  <c:v>384.8</c:v>
                </c:pt>
                <c:pt idx="80">
                  <c:v>3288</c:v>
                </c:pt>
                <c:pt idx="81">
                  <c:v>20.399999999999999</c:v>
                </c:pt>
                <c:pt idx="82">
                  <c:v>5233</c:v>
                </c:pt>
                <c:pt idx="83">
                  <c:v>1696</c:v>
                </c:pt>
                <c:pt idx="84">
                  <c:v>19973</c:v>
                </c:pt>
                <c:pt idx="85">
                  <c:v>4330</c:v>
                </c:pt>
                <c:pt idx="86">
                  <c:v>2192</c:v>
                </c:pt>
                <c:pt idx="87">
                  <c:v>273.2</c:v>
                </c:pt>
                <c:pt idx="88">
                  <c:v>219.7</c:v>
                </c:pt>
                <c:pt idx="89">
                  <c:v>15703</c:v>
                </c:pt>
                <c:pt idx="90">
                  <c:v>303.39999999999992</c:v>
                </c:pt>
                <c:pt idx="91">
                  <c:v>128.69999999999999</c:v>
                </c:pt>
                <c:pt idx="92">
                  <c:v>3409</c:v>
                </c:pt>
                <c:pt idx="93">
                  <c:v>2481</c:v>
                </c:pt>
                <c:pt idx="94">
                  <c:v>8295</c:v>
                </c:pt>
                <c:pt idx="96">
                  <c:v>703.6</c:v>
                </c:pt>
                <c:pt idx="97">
                  <c:v>10306</c:v>
                </c:pt>
                <c:pt idx="98">
                  <c:v>605.70000000000005</c:v>
                </c:pt>
                <c:pt idx="99">
                  <c:v>19.28</c:v>
                </c:pt>
                <c:pt idx="100">
                  <c:v>1826</c:v>
                </c:pt>
                <c:pt idx="101">
                  <c:v>320.2</c:v>
                </c:pt>
                <c:pt idx="102">
                  <c:v>8934</c:v>
                </c:pt>
                <c:pt idx="103">
                  <c:v>51.17</c:v>
                </c:pt>
                <c:pt idx="104">
                  <c:v>2117</c:v>
                </c:pt>
                <c:pt idx="105">
                  <c:v>4727</c:v>
                </c:pt>
                <c:pt idx="106">
                  <c:v>209.1</c:v>
                </c:pt>
                <c:pt idx="107">
                  <c:v>865.7</c:v>
                </c:pt>
                <c:pt idx="108">
                  <c:v>1695</c:v>
                </c:pt>
                <c:pt idx="109">
                  <c:v>1065</c:v>
                </c:pt>
                <c:pt idx="110">
                  <c:v>82.74</c:v>
                </c:pt>
                <c:pt idx="111">
                  <c:v>3979</c:v>
                </c:pt>
                <c:pt idx="112">
                  <c:v>1118</c:v>
                </c:pt>
                <c:pt idx="113">
                  <c:v>156.5</c:v>
                </c:pt>
                <c:pt idx="114">
                  <c:v>6916</c:v>
                </c:pt>
                <c:pt idx="115">
                  <c:v>258.8</c:v>
                </c:pt>
                <c:pt idx="116">
                  <c:v>464.9</c:v>
                </c:pt>
                <c:pt idx="117">
                  <c:v>11949</c:v>
                </c:pt>
                <c:pt idx="118">
                  <c:v>1618</c:v>
                </c:pt>
                <c:pt idx="119">
                  <c:v>2712</c:v>
                </c:pt>
                <c:pt idx="120">
                  <c:v>3710</c:v>
                </c:pt>
                <c:pt idx="121">
                  <c:v>1369</c:v>
                </c:pt>
                <c:pt idx="122">
                  <c:v>2447</c:v>
                </c:pt>
                <c:pt idx="123">
                  <c:v>9084</c:v>
                </c:pt>
                <c:pt idx="124">
                  <c:v>174.1</c:v>
                </c:pt>
                <c:pt idx="125">
                  <c:v>918.6</c:v>
                </c:pt>
              </c:numCache>
            </c:numRef>
          </c:xVal>
          <c:yVal>
            <c:numRef>
              <c:f>Sheet1!$C$75:$C$200</c:f>
              <c:numCache>
                <c:formatCode>0.00_ </c:formatCode>
                <c:ptCount val="126"/>
                <c:pt idx="0">
                  <c:v>611.26222299999733</c:v>
                </c:pt>
                <c:pt idx="1">
                  <c:v>282.97419000000002</c:v>
                </c:pt>
                <c:pt idx="2">
                  <c:v>143.46216000000001</c:v>
                </c:pt>
                <c:pt idx="4">
                  <c:v>210.12867700000001</c:v>
                </c:pt>
                <c:pt idx="5">
                  <c:v>171.85793200000001</c:v>
                </c:pt>
                <c:pt idx="6">
                  <c:v>32176.173252000001</c:v>
                </c:pt>
                <c:pt idx="7">
                  <c:v>1048.3619570000001</c:v>
                </c:pt>
                <c:pt idx="8">
                  <c:v>3317.2137830000001</c:v>
                </c:pt>
                <c:pt idx="9">
                  <c:v>810.93363299999999</c:v>
                </c:pt>
                <c:pt idx="10">
                  <c:v>477.76650999999862</c:v>
                </c:pt>
                <c:pt idx="11">
                  <c:v>7562.53568</c:v>
                </c:pt>
                <c:pt idx="12">
                  <c:v>4687.6297990000003</c:v>
                </c:pt>
                <c:pt idx="13">
                  <c:v>83.044487000000004</c:v>
                </c:pt>
                <c:pt idx="14">
                  <c:v>1186.0887379999999</c:v>
                </c:pt>
                <c:pt idx="15">
                  <c:v>699.94598699999938</c:v>
                </c:pt>
                <c:pt idx="16">
                  <c:v>200.52008699999999</c:v>
                </c:pt>
                <c:pt idx="17">
                  <c:v>4470.4964850000006</c:v>
                </c:pt>
                <c:pt idx="18">
                  <c:v>157.62481399999999</c:v>
                </c:pt>
                <c:pt idx="19">
                  <c:v>5019.2396120000003</c:v>
                </c:pt>
                <c:pt idx="20">
                  <c:v>1815.3200999999999</c:v>
                </c:pt>
                <c:pt idx="21">
                  <c:v>18486.904600999998</c:v>
                </c:pt>
                <c:pt idx="22">
                  <c:v>4129.5067710000003</c:v>
                </c:pt>
                <c:pt idx="23">
                  <c:v>3714.148471</c:v>
                </c:pt>
                <c:pt idx="24">
                  <c:v>120.027688</c:v>
                </c:pt>
                <c:pt idx="25">
                  <c:v>268.30097000000001</c:v>
                </c:pt>
                <c:pt idx="26">
                  <c:v>14142.062177</c:v>
                </c:pt>
                <c:pt idx="27">
                  <c:v>234.26192599999999</c:v>
                </c:pt>
                <c:pt idx="28">
                  <c:v>106.079016</c:v>
                </c:pt>
                <c:pt idx="29">
                  <c:v>2575.3367280000002</c:v>
                </c:pt>
                <c:pt idx="30">
                  <c:v>2296.2250469999999</c:v>
                </c:pt>
                <c:pt idx="31">
                  <c:v>6748.1021370000008</c:v>
                </c:pt>
                <c:pt idx="33">
                  <c:v>477.76650999999862</c:v>
                </c:pt>
                <c:pt idx="34">
                  <c:v>10537.286377</c:v>
                </c:pt>
                <c:pt idx="35">
                  <c:v>821.58429999999998</c:v>
                </c:pt>
                <c:pt idx="36">
                  <c:v>78.473243999999994</c:v>
                </c:pt>
                <c:pt idx="37">
                  <c:v>1530.4128659999999</c:v>
                </c:pt>
                <c:pt idx="38">
                  <c:v>472.68644999999992</c:v>
                </c:pt>
                <c:pt idx="39">
                  <c:v>7842.6990880000003</c:v>
                </c:pt>
                <c:pt idx="40">
                  <c:v>83.044487000000004</c:v>
                </c:pt>
                <c:pt idx="41">
                  <c:v>1791.7871749999999</c:v>
                </c:pt>
                <c:pt idx="42">
                  <c:v>4377.3698960000002</c:v>
                </c:pt>
                <c:pt idx="43">
                  <c:v>397.00011399999892</c:v>
                </c:pt>
                <c:pt idx="44">
                  <c:v>918.05406899999832</c:v>
                </c:pt>
                <c:pt idx="45">
                  <c:v>1031.9701500000001</c:v>
                </c:pt>
                <c:pt idx="46">
                  <c:v>658.07967900000006</c:v>
                </c:pt>
                <c:pt idx="47">
                  <c:v>152.895883</c:v>
                </c:pt>
                <c:pt idx="48">
                  <c:v>6113.9700759999996</c:v>
                </c:pt>
                <c:pt idx="49">
                  <c:v>1247.3196780000001</c:v>
                </c:pt>
                <c:pt idx="50">
                  <c:v>92.224030000000013</c:v>
                </c:pt>
                <c:pt idx="51">
                  <c:v>7363.8913599999996</c:v>
                </c:pt>
                <c:pt idx="52">
                  <c:v>462.53891499999861</c:v>
                </c:pt>
                <c:pt idx="53">
                  <c:v>278.07762600000001</c:v>
                </c:pt>
                <c:pt idx="54">
                  <c:v>9718.8220039999906</c:v>
                </c:pt>
                <c:pt idx="55">
                  <c:v>2333.0807719999998</c:v>
                </c:pt>
                <c:pt idx="56">
                  <c:v>1225.0096229999999</c:v>
                </c:pt>
                <c:pt idx="57">
                  <c:v>5907.8755090000004</c:v>
                </c:pt>
                <c:pt idx="58">
                  <c:v>923.44553399999938</c:v>
                </c:pt>
                <c:pt idx="59">
                  <c:v>2581.609997</c:v>
                </c:pt>
                <c:pt idx="60">
                  <c:v>8334.7738229999995</c:v>
                </c:pt>
                <c:pt idx="61">
                  <c:v>138.757732</c:v>
                </c:pt>
                <c:pt idx="62">
                  <c:v>826.91479700000002</c:v>
                </c:pt>
                <c:pt idx="63">
                  <c:v>487.38820900000002</c:v>
                </c:pt>
                <c:pt idx="64">
                  <c:v>272.90657099999862</c:v>
                </c:pt>
                <c:pt idx="65">
                  <c:v>190.58823100000001</c:v>
                </c:pt>
                <c:pt idx="67">
                  <c:v>264.81103200000001</c:v>
                </c:pt>
                <c:pt idx="68">
                  <c:v>265.57939299999992</c:v>
                </c:pt>
                <c:pt idx="69">
                  <c:v>35716.110268999997</c:v>
                </c:pt>
                <c:pt idx="70">
                  <c:v>618.733294</c:v>
                </c:pt>
                <c:pt idx="71">
                  <c:v>3027.143685999999</c:v>
                </c:pt>
                <c:pt idx="72">
                  <c:v>618.733294</c:v>
                </c:pt>
                <c:pt idx="73">
                  <c:v>390.16051499999992</c:v>
                </c:pt>
                <c:pt idx="74">
                  <c:v>9841.3042389999991</c:v>
                </c:pt>
                <c:pt idx="75">
                  <c:v>6287.2575989999996</c:v>
                </c:pt>
                <c:pt idx="76">
                  <c:v>202.348499</c:v>
                </c:pt>
                <c:pt idx="77">
                  <c:v>1144.5732439999999</c:v>
                </c:pt>
                <c:pt idx="78">
                  <c:v>524.02596699999935</c:v>
                </c:pt>
                <c:pt idx="79">
                  <c:v>348.81794000000002</c:v>
                </c:pt>
                <c:pt idx="80">
                  <c:v>4686.2899850000003</c:v>
                </c:pt>
                <c:pt idx="81">
                  <c:v>208.474761</c:v>
                </c:pt>
                <c:pt idx="82">
                  <c:v>5338.0444520000001</c:v>
                </c:pt>
                <c:pt idx="83">
                  <c:v>1429.3846759999999</c:v>
                </c:pt>
                <c:pt idx="84">
                  <c:v>20073.757046999999</c:v>
                </c:pt>
                <c:pt idx="85">
                  <c:v>4042.617076</c:v>
                </c:pt>
                <c:pt idx="86">
                  <c:v>3538.3227820000002</c:v>
                </c:pt>
                <c:pt idx="87">
                  <c:v>225.27718300000001</c:v>
                </c:pt>
                <c:pt idx="88">
                  <c:v>231.56831600000001</c:v>
                </c:pt>
                <c:pt idx="89">
                  <c:v>12461.109392</c:v>
                </c:pt>
                <c:pt idx="90">
                  <c:v>292.03109699999891</c:v>
                </c:pt>
                <c:pt idx="91">
                  <c:v>172.42108500000001</c:v>
                </c:pt>
                <c:pt idx="92">
                  <c:v>3109.994314</c:v>
                </c:pt>
                <c:pt idx="93">
                  <c:v>2273.445095</c:v>
                </c:pt>
                <c:pt idx="94">
                  <c:v>9225.9858019999865</c:v>
                </c:pt>
                <c:pt idx="96">
                  <c:v>526.30964100000006</c:v>
                </c:pt>
                <c:pt idx="97">
                  <c:v>8326.5983959999867</c:v>
                </c:pt>
                <c:pt idx="98">
                  <c:v>676.077764</c:v>
                </c:pt>
                <c:pt idx="99">
                  <c:v>164.87365500000001</c:v>
                </c:pt>
                <c:pt idx="100">
                  <c:v>1276.805476</c:v>
                </c:pt>
                <c:pt idx="101">
                  <c:v>298.74153399999892</c:v>
                </c:pt>
                <c:pt idx="102">
                  <c:v>7031.0460950000006</c:v>
                </c:pt>
                <c:pt idx="103">
                  <c:v>204.86554599999999</c:v>
                </c:pt>
                <c:pt idx="104">
                  <c:v>1315.532154</c:v>
                </c:pt>
                <c:pt idx="105">
                  <c:v>3715.3244330000002</c:v>
                </c:pt>
                <c:pt idx="106">
                  <c:v>345.11821400000002</c:v>
                </c:pt>
                <c:pt idx="107">
                  <c:v>993.57766299999844</c:v>
                </c:pt>
                <c:pt idx="108">
                  <c:v>808.32529399999805</c:v>
                </c:pt>
                <c:pt idx="109">
                  <c:v>632.58692699999938</c:v>
                </c:pt>
                <c:pt idx="110">
                  <c:v>190.58823100000001</c:v>
                </c:pt>
                <c:pt idx="111">
                  <c:v>5854.5559870000006</c:v>
                </c:pt>
                <c:pt idx="112">
                  <c:v>1059.321003</c:v>
                </c:pt>
                <c:pt idx="113">
                  <c:v>195.55595099999999</c:v>
                </c:pt>
                <c:pt idx="114">
                  <c:v>9105.5803339999711</c:v>
                </c:pt>
                <c:pt idx="115">
                  <c:v>323.13145700000001</c:v>
                </c:pt>
                <c:pt idx="116">
                  <c:v>385.93168500000002</c:v>
                </c:pt>
                <c:pt idx="117">
                  <c:v>13210.486193999999</c:v>
                </c:pt>
                <c:pt idx="118">
                  <c:v>2445.628361</c:v>
                </c:pt>
                <c:pt idx="119">
                  <c:v>723.27722299999937</c:v>
                </c:pt>
                <c:pt idx="120">
                  <c:v>6795.7034250000006</c:v>
                </c:pt>
                <c:pt idx="121">
                  <c:v>828.29603499999996</c:v>
                </c:pt>
                <c:pt idx="122">
                  <c:v>1895.516498</c:v>
                </c:pt>
                <c:pt idx="123">
                  <c:v>7510.3882789999998</c:v>
                </c:pt>
                <c:pt idx="124">
                  <c:v>213.91795099999999</c:v>
                </c:pt>
                <c:pt idx="125">
                  <c:v>524.02596699999935</c:v>
                </c:pt>
              </c:numCache>
            </c:numRef>
          </c:yVal>
          <c:smooth val="0"/>
          <c:extLst>
            <c:ext xmlns:c16="http://schemas.microsoft.com/office/drawing/2014/chart" uri="{C3380CC4-5D6E-409C-BE32-E72D297353CC}">
              <c16:uniqueId val="{00000001-D3FC-4CFC-A66B-BFD5327E1E79}"/>
            </c:ext>
          </c:extLst>
        </c:ser>
        <c:dLbls>
          <c:showLegendKey val="0"/>
          <c:showVal val="0"/>
          <c:showCatName val="0"/>
          <c:showSerName val="0"/>
          <c:showPercent val="0"/>
          <c:showBubbleSize val="0"/>
        </c:dLbls>
        <c:axId val="133226496"/>
        <c:axId val="133228800"/>
      </c:scatterChart>
      <c:valAx>
        <c:axId val="133226496"/>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US" altLang="zh-CN" sz="1400" dirty="0" err="1">
                    <a:latin typeface="Arial" panose="020B0604020202020204" pitchFamily="34" charset="0"/>
                    <a:cs typeface="Arial" panose="020B0604020202020204" pitchFamily="34" charset="0"/>
                  </a:rPr>
                  <a:t>Cobas</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e601</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NT-</a:t>
                </a:r>
                <a:r>
                  <a:rPr lang="en-US" altLang="zh-CN" sz="1400" dirty="0" err="1">
                    <a:latin typeface="Arial" panose="020B0604020202020204" pitchFamily="34" charset="0"/>
                    <a:cs typeface="Arial" panose="020B0604020202020204" pitchFamily="34" charset="0"/>
                  </a:rPr>
                  <a:t>proBNP</a:t>
                </a:r>
                <a:r>
                  <a:rPr lang="zh-CN" altLang="en-US" sz="1400" dirty="0">
                    <a:latin typeface="Arial" panose="020B0604020202020204" pitchFamily="34" charset="0"/>
                    <a:cs typeface="Arial" panose="020B0604020202020204" pitchFamily="34" charset="0"/>
                  </a:rPr>
                  <a:t> </a:t>
                </a:r>
                <a:r>
                  <a:rPr lang="zh-CN" altLang="zh-CN"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pg</a:t>
                </a:r>
                <a:r>
                  <a:rPr lang="en-US" altLang="zh-CN" sz="1400" dirty="0">
                    <a:latin typeface="Arial" panose="020B0604020202020204" pitchFamily="34" charset="0"/>
                    <a:cs typeface="Arial" panose="020B0604020202020204" pitchFamily="34" charset="0"/>
                  </a:rPr>
                  <a:t>/mL</a:t>
                </a:r>
                <a:r>
                  <a:rPr lang="zh-CN" altLang="en-US" sz="1400" dirty="0">
                    <a:latin typeface="Arial" panose="020B0604020202020204" pitchFamily="34" charset="0"/>
                    <a:cs typeface="Arial" panose="020B0604020202020204" pitchFamily="34" charset="0"/>
                  </a:rPr>
                  <a:t>）</a:t>
                </a:r>
                <a:endParaRPr lang="zh-CN" sz="1400" dirty="0">
                  <a:latin typeface="Arial" panose="020B0604020202020204" pitchFamily="34" charset="0"/>
                  <a:cs typeface="Arial" panose="020B0604020202020204" pitchFamily="34" charset="0"/>
                </a:endParaRPr>
              </a:p>
            </c:rich>
          </c:tx>
          <c:overlay val="0"/>
        </c:title>
        <c:numFmt formatCode="General" sourceLinked="1"/>
        <c:majorTickMark val="out"/>
        <c:minorTickMark val="none"/>
        <c:tickLblPos val="nextTo"/>
        <c:crossAx val="133228800"/>
        <c:crosses val="autoZero"/>
        <c:crossBetween val="midCat"/>
      </c:valAx>
      <c:valAx>
        <c:axId val="133228800"/>
        <c:scaling>
          <c:orientation val="minMax"/>
        </c:scaling>
        <c:delete val="0"/>
        <c:axPos val="l"/>
        <c:title>
          <c:tx>
            <c:rich>
              <a:bodyPr rot="-5400000" vert="horz"/>
              <a:lstStyle/>
              <a:p>
                <a:pPr>
                  <a:defRPr sz="1400">
                    <a:latin typeface="Arial" panose="020B0604020202020204" pitchFamily="34" charset="0"/>
                    <a:cs typeface="Arial" panose="020B0604020202020204" pitchFamily="34" charset="0"/>
                  </a:defRPr>
                </a:pPr>
                <a:r>
                  <a:rPr lang="en-US" altLang="zh-CN" sz="1400" dirty="0">
                    <a:latin typeface="Arial" panose="020B0604020202020204" pitchFamily="34" charset="0"/>
                    <a:cs typeface="Arial" panose="020B0604020202020204" pitchFamily="34" charset="0"/>
                  </a:rPr>
                  <a:t>WWHS</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NT-</a:t>
                </a:r>
                <a:r>
                  <a:rPr lang="en-US" altLang="zh-CN" sz="1400" dirty="0" err="1">
                    <a:latin typeface="Arial" panose="020B0604020202020204" pitchFamily="34" charset="0"/>
                    <a:cs typeface="Arial" panose="020B0604020202020204" pitchFamily="34" charset="0"/>
                  </a:rPr>
                  <a:t>proBNP</a:t>
                </a:r>
                <a:r>
                  <a:rPr lang="zh-CN" altLang="en-US"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pg</a:t>
                </a:r>
                <a:r>
                  <a:rPr lang="en-US" altLang="zh-CN" sz="1400" dirty="0">
                    <a:latin typeface="Arial" panose="020B0604020202020204" pitchFamily="34" charset="0"/>
                    <a:cs typeface="Arial" panose="020B0604020202020204" pitchFamily="34" charset="0"/>
                  </a:rPr>
                  <a:t>/mL</a:t>
                </a:r>
                <a:r>
                  <a:rPr lang="zh-CN" altLang="en-US" sz="1400" dirty="0">
                    <a:latin typeface="Arial" panose="020B0604020202020204" pitchFamily="34" charset="0"/>
                    <a:cs typeface="Arial" panose="020B0604020202020204" pitchFamily="34" charset="0"/>
                  </a:rPr>
                  <a:t>）</a:t>
                </a:r>
                <a:endParaRPr lang="zh-CN" sz="1400" dirty="0">
                  <a:latin typeface="Arial" panose="020B0604020202020204" pitchFamily="34" charset="0"/>
                  <a:cs typeface="Arial" panose="020B0604020202020204" pitchFamily="34" charset="0"/>
                </a:endParaRPr>
              </a:p>
            </c:rich>
          </c:tx>
          <c:layout>
            <c:manualLayout>
              <c:xMode val="edge"/>
              <c:yMode val="edge"/>
              <c:x val="0"/>
              <c:y val="6.0179199709814377E-2"/>
            </c:manualLayout>
          </c:layout>
          <c:overlay val="0"/>
        </c:title>
        <c:numFmt formatCode="0_ " sourceLinked="0"/>
        <c:majorTickMark val="out"/>
        <c:minorTickMark val="none"/>
        <c:tickLblPos val="nextTo"/>
        <c:crossAx val="133226496"/>
        <c:crosses val="autoZero"/>
        <c:crossBetween val="midCat"/>
      </c:valAx>
      <c:spPr>
        <a:noFill/>
        <a:ln w="25400">
          <a:noFill/>
        </a:ln>
      </c:spPr>
    </c:plotArea>
    <c:plotVisOnly val="1"/>
    <c:dispBlanksAs val="gap"/>
    <c:showDLblsOverMax val="0"/>
  </c:chart>
  <c:txPr>
    <a:bodyPr/>
    <a:lstStyle/>
    <a:p>
      <a:pPr>
        <a:defRPr sz="12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214274297868"/>
          <c:y val="0.141072548686803"/>
          <c:w val="0.69972530432118585"/>
          <c:h val="0.561861721361681"/>
        </c:manualLayout>
      </c:layout>
      <c:scatterChart>
        <c:scatterStyle val="lineMarker"/>
        <c:varyColors val="0"/>
        <c:ser>
          <c:idx val="0"/>
          <c:order val="0"/>
          <c:spPr>
            <a:ln w="28575">
              <a:noFill/>
            </a:ln>
          </c:spPr>
          <c:dPt>
            <c:idx val="345"/>
            <c:bubble3D val="0"/>
            <c:extLst>
              <c:ext xmlns:c16="http://schemas.microsoft.com/office/drawing/2014/chart" uri="{C3380CC4-5D6E-409C-BE32-E72D297353CC}">
                <c16:uniqueId val="{00000000-E9E4-4D17-BF59-5F1A8A9BA40B}"/>
              </c:ext>
            </c:extLst>
          </c:dPt>
          <c:trendline>
            <c:trendlineType val="linear"/>
            <c:dispRSqr val="1"/>
            <c:dispEq val="1"/>
            <c:trendlineLbl>
              <c:layout>
                <c:manualLayout>
                  <c:x val="6.9376938754979901E-3"/>
                  <c:y val="-0.13016440910617399"/>
                </c:manualLayout>
              </c:layout>
              <c:tx>
                <c:rich>
                  <a:bodyPr/>
                  <a:lstStyle/>
                  <a:p>
                    <a:pPr>
                      <a:defRPr/>
                    </a:pPr>
                    <a:r>
                      <a:rPr lang="en-US" altLang="zh-CN" baseline="0" dirty="0"/>
                      <a:t>y = 1.0342x - 5.1875
R² = 0.9680</a:t>
                    </a:r>
                    <a:endParaRPr lang="zh-CN" altLang="en-US" dirty="0"/>
                  </a:p>
                </c:rich>
              </c:tx>
              <c:numFmt formatCode="General" sourceLinked="0"/>
            </c:trendlineLbl>
          </c:trendline>
          <c:xVal>
            <c:numRef>
              <c:f>按浓度排序!$C$1:$C$351</c:f>
              <c:numCache>
                <c:formatCode>General</c:formatCode>
                <c:ptCount val="351"/>
                <c:pt idx="0">
                  <c:v>70.2</c:v>
                </c:pt>
                <c:pt idx="1">
                  <c:v>80.2</c:v>
                </c:pt>
                <c:pt idx="2">
                  <c:v>81.83</c:v>
                </c:pt>
                <c:pt idx="3">
                  <c:v>85.01</c:v>
                </c:pt>
                <c:pt idx="4">
                  <c:v>89.37</c:v>
                </c:pt>
                <c:pt idx="5">
                  <c:v>95.13</c:v>
                </c:pt>
                <c:pt idx="6">
                  <c:v>98.92</c:v>
                </c:pt>
                <c:pt idx="7">
                  <c:v>98.92</c:v>
                </c:pt>
                <c:pt idx="8">
                  <c:v>98.93</c:v>
                </c:pt>
                <c:pt idx="9">
                  <c:v>98.93</c:v>
                </c:pt>
                <c:pt idx="10">
                  <c:v>102.71</c:v>
                </c:pt>
                <c:pt idx="11">
                  <c:v>103.84</c:v>
                </c:pt>
                <c:pt idx="12">
                  <c:v>104.01</c:v>
                </c:pt>
                <c:pt idx="13">
                  <c:v>105.36</c:v>
                </c:pt>
                <c:pt idx="14">
                  <c:v>107.56</c:v>
                </c:pt>
                <c:pt idx="15">
                  <c:v>108.22</c:v>
                </c:pt>
                <c:pt idx="16">
                  <c:v>114.47</c:v>
                </c:pt>
                <c:pt idx="17">
                  <c:v>119.27</c:v>
                </c:pt>
                <c:pt idx="18">
                  <c:v>122.71</c:v>
                </c:pt>
                <c:pt idx="19">
                  <c:v>124.91</c:v>
                </c:pt>
                <c:pt idx="20">
                  <c:v>126.39</c:v>
                </c:pt>
                <c:pt idx="21">
                  <c:v>127.63</c:v>
                </c:pt>
                <c:pt idx="22">
                  <c:v>130</c:v>
                </c:pt>
                <c:pt idx="23">
                  <c:v>136.88</c:v>
                </c:pt>
                <c:pt idx="24">
                  <c:v>146.03</c:v>
                </c:pt>
                <c:pt idx="25">
                  <c:v>149.94999999999999</c:v>
                </c:pt>
                <c:pt idx="26">
                  <c:v>150.1</c:v>
                </c:pt>
                <c:pt idx="27">
                  <c:v>152.4</c:v>
                </c:pt>
                <c:pt idx="28">
                  <c:v>159.04</c:v>
                </c:pt>
                <c:pt idx="29">
                  <c:v>161.06</c:v>
                </c:pt>
                <c:pt idx="30">
                  <c:v>166.35</c:v>
                </c:pt>
                <c:pt idx="31">
                  <c:v>169.1</c:v>
                </c:pt>
                <c:pt idx="32">
                  <c:v>169.29</c:v>
                </c:pt>
                <c:pt idx="33">
                  <c:v>181.54</c:v>
                </c:pt>
                <c:pt idx="34">
                  <c:v>198.59</c:v>
                </c:pt>
                <c:pt idx="35">
                  <c:v>199.21</c:v>
                </c:pt>
                <c:pt idx="36">
                  <c:v>204.68</c:v>
                </c:pt>
                <c:pt idx="37">
                  <c:v>206.03</c:v>
                </c:pt>
                <c:pt idx="38">
                  <c:v>206.59</c:v>
                </c:pt>
                <c:pt idx="39">
                  <c:v>209.72</c:v>
                </c:pt>
                <c:pt idx="40">
                  <c:v>217.09</c:v>
                </c:pt>
                <c:pt idx="41">
                  <c:v>217.94</c:v>
                </c:pt>
                <c:pt idx="42">
                  <c:v>224.62</c:v>
                </c:pt>
                <c:pt idx="43">
                  <c:v>226.23</c:v>
                </c:pt>
                <c:pt idx="44">
                  <c:v>226.23</c:v>
                </c:pt>
                <c:pt idx="45">
                  <c:v>229.43</c:v>
                </c:pt>
                <c:pt idx="46">
                  <c:v>229.5</c:v>
                </c:pt>
                <c:pt idx="47">
                  <c:v>231.68</c:v>
                </c:pt>
                <c:pt idx="48">
                  <c:v>232.86</c:v>
                </c:pt>
                <c:pt idx="49">
                  <c:v>233.2</c:v>
                </c:pt>
                <c:pt idx="50">
                  <c:v>234.07</c:v>
                </c:pt>
                <c:pt idx="51">
                  <c:v>236.5</c:v>
                </c:pt>
                <c:pt idx="52">
                  <c:v>237.58</c:v>
                </c:pt>
                <c:pt idx="53">
                  <c:v>237.58</c:v>
                </c:pt>
                <c:pt idx="54">
                  <c:v>238.4</c:v>
                </c:pt>
                <c:pt idx="55">
                  <c:v>239.21</c:v>
                </c:pt>
                <c:pt idx="56">
                  <c:v>242.45</c:v>
                </c:pt>
                <c:pt idx="57">
                  <c:v>243.36</c:v>
                </c:pt>
                <c:pt idx="58">
                  <c:v>246.73</c:v>
                </c:pt>
                <c:pt idx="59">
                  <c:v>246.83</c:v>
                </c:pt>
                <c:pt idx="60">
                  <c:v>251.4</c:v>
                </c:pt>
                <c:pt idx="61">
                  <c:v>255.04</c:v>
                </c:pt>
                <c:pt idx="62">
                  <c:v>256.95</c:v>
                </c:pt>
                <c:pt idx="63">
                  <c:v>260.14999999999998</c:v>
                </c:pt>
                <c:pt idx="64">
                  <c:v>262.76</c:v>
                </c:pt>
                <c:pt idx="65">
                  <c:v>285.02</c:v>
                </c:pt>
                <c:pt idx="66">
                  <c:v>291.83999999999997</c:v>
                </c:pt>
                <c:pt idx="67">
                  <c:v>301.24</c:v>
                </c:pt>
                <c:pt idx="68">
                  <c:v>307.41000000000003</c:v>
                </c:pt>
                <c:pt idx="69">
                  <c:v>313.11</c:v>
                </c:pt>
                <c:pt idx="70">
                  <c:v>314.42999999999961</c:v>
                </c:pt>
                <c:pt idx="71">
                  <c:v>315.23</c:v>
                </c:pt>
                <c:pt idx="72">
                  <c:v>318.33</c:v>
                </c:pt>
                <c:pt idx="73">
                  <c:v>321.42</c:v>
                </c:pt>
                <c:pt idx="74">
                  <c:v>330.67</c:v>
                </c:pt>
                <c:pt idx="75">
                  <c:v>348.78</c:v>
                </c:pt>
                <c:pt idx="76">
                  <c:v>351.78</c:v>
                </c:pt>
                <c:pt idx="77">
                  <c:v>372.12</c:v>
                </c:pt>
                <c:pt idx="78">
                  <c:v>374.03</c:v>
                </c:pt>
                <c:pt idx="79">
                  <c:v>380.82</c:v>
                </c:pt>
                <c:pt idx="80">
                  <c:v>383.83</c:v>
                </c:pt>
                <c:pt idx="81">
                  <c:v>383.89</c:v>
                </c:pt>
                <c:pt idx="82">
                  <c:v>388.33</c:v>
                </c:pt>
                <c:pt idx="83">
                  <c:v>398.3</c:v>
                </c:pt>
                <c:pt idx="84">
                  <c:v>403</c:v>
                </c:pt>
                <c:pt idx="85">
                  <c:v>404.76</c:v>
                </c:pt>
                <c:pt idx="86">
                  <c:v>417.09</c:v>
                </c:pt>
                <c:pt idx="87">
                  <c:v>422.92</c:v>
                </c:pt>
                <c:pt idx="88">
                  <c:v>425.52</c:v>
                </c:pt>
                <c:pt idx="89">
                  <c:v>427.06</c:v>
                </c:pt>
                <c:pt idx="90">
                  <c:v>444.03</c:v>
                </c:pt>
                <c:pt idx="91">
                  <c:v>447.59</c:v>
                </c:pt>
                <c:pt idx="92">
                  <c:v>452.08</c:v>
                </c:pt>
                <c:pt idx="93">
                  <c:v>475.61</c:v>
                </c:pt>
                <c:pt idx="94">
                  <c:v>476.15</c:v>
                </c:pt>
                <c:pt idx="95">
                  <c:v>494.49</c:v>
                </c:pt>
                <c:pt idx="96">
                  <c:v>506.6</c:v>
                </c:pt>
                <c:pt idx="97">
                  <c:v>511.09</c:v>
                </c:pt>
                <c:pt idx="98">
                  <c:v>512.27</c:v>
                </c:pt>
                <c:pt idx="99">
                  <c:v>512.54</c:v>
                </c:pt>
                <c:pt idx="100">
                  <c:v>514</c:v>
                </c:pt>
                <c:pt idx="101">
                  <c:v>521.45999999999935</c:v>
                </c:pt>
                <c:pt idx="102">
                  <c:v>527.1</c:v>
                </c:pt>
                <c:pt idx="103">
                  <c:v>529.21</c:v>
                </c:pt>
                <c:pt idx="104">
                  <c:v>536.17999999999995</c:v>
                </c:pt>
                <c:pt idx="105">
                  <c:v>536.41999999999996</c:v>
                </c:pt>
                <c:pt idx="106">
                  <c:v>538.91999999999996</c:v>
                </c:pt>
                <c:pt idx="107">
                  <c:v>544.9</c:v>
                </c:pt>
                <c:pt idx="108">
                  <c:v>554.51</c:v>
                </c:pt>
                <c:pt idx="109">
                  <c:v>558.25</c:v>
                </c:pt>
                <c:pt idx="110">
                  <c:v>565.55999999999938</c:v>
                </c:pt>
                <c:pt idx="111">
                  <c:v>565.69000000000005</c:v>
                </c:pt>
                <c:pt idx="112">
                  <c:v>583.19000000000005</c:v>
                </c:pt>
                <c:pt idx="113">
                  <c:v>583.19000000000005</c:v>
                </c:pt>
                <c:pt idx="114">
                  <c:v>596.03</c:v>
                </c:pt>
                <c:pt idx="115">
                  <c:v>596.03</c:v>
                </c:pt>
                <c:pt idx="116">
                  <c:v>612.27</c:v>
                </c:pt>
                <c:pt idx="117">
                  <c:v>613.52</c:v>
                </c:pt>
                <c:pt idx="118">
                  <c:v>617.35999999999922</c:v>
                </c:pt>
                <c:pt idx="119">
                  <c:v>624.54</c:v>
                </c:pt>
                <c:pt idx="120">
                  <c:v>633.5</c:v>
                </c:pt>
                <c:pt idx="121">
                  <c:v>655.5</c:v>
                </c:pt>
                <c:pt idx="122">
                  <c:v>673.76</c:v>
                </c:pt>
                <c:pt idx="123">
                  <c:v>685.37</c:v>
                </c:pt>
                <c:pt idx="124">
                  <c:v>690.66</c:v>
                </c:pt>
                <c:pt idx="125">
                  <c:v>725.4</c:v>
                </c:pt>
                <c:pt idx="126">
                  <c:v>727.8</c:v>
                </c:pt>
                <c:pt idx="127">
                  <c:v>737.89</c:v>
                </c:pt>
                <c:pt idx="128">
                  <c:v>738.34999999999923</c:v>
                </c:pt>
                <c:pt idx="129">
                  <c:v>755.89</c:v>
                </c:pt>
                <c:pt idx="130">
                  <c:v>759.66</c:v>
                </c:pt>
                <c:pt idx="131">
                  <c:v>760.03</c:v>
                </c:pt>
                <c:pt idx="132">
                  <c:v>769.69</c:v>
                </c:pt>
                <c:pt idx="133">
                  <c:v>771.89</c:v>
                </c:pt>
                <c:pt idx="134">
                  <c:v>788</c:v>
                </c:pt>
                <c:pt idx="135">
                  <c:v>788.30999999999938</c:v>
                </c:pt>
                <c:pt idx="136">
                  <c:v>816.42999999999938</c:v>
                </c:pt>
                <c:pt idx="137">
                  <c:v>824</c:v>
                </c:pt>
                <c:pt idx="138">
                  <c:v>824</c:v>
                </c:pt>
                <c:pt idx="139">
                  <c:v>827.22</c:v>
                </c:pt>
                <c:pt idx="140">
                  <c:v>832.73</c:v>
                </c:pt>
                <c:pt idx="141">
                  <c:v>840.01</c:v>
                </c:pt>
                <c:pt idx="142">
                  <c:v>850.21</c:v>
                </c:pt>
                <c:pt idx="143">
                  <c:v>855.57</c:v>
                </c:pt>
                <c:pt idx="144">
                  <c:v>863.45999999999935</c:v>
                </c:pt>
                <c:pt idx="145">
                  <c:v>867.16</c:v>
                </c:pt>
                <c:pt idx="146">
                  <c:v>869.67</c:v>
                </c:pt>
                <c:pt idx="147">
                  <c:v>882.35999999999922</c:v>
                </c:pt>
                <c:pt idx="148">
                  <c:v>898.19</c:v>
                </c:pt>
                <c:pt idx="149">
                  <c:v>901.66</c:v>
                </c:pt>
                <c:pt idx="150">
                  <c:v>911.37</c:v>
                </c:pt>
                <c:pt idx="151">
                  <c:v>917.78</c:v>
                </c:pt>
                <c:pt idx="152">
                  <c:v>918.78</c:v>
                </c:pt>
                <c:pt idx="153">
                  <c:v>922.37</c:v>
                </c:pt>
                <c:pt idx="154">
                  <c:v>941.45999999999935</c:v>
                </c:pt>
                <c:pt idx="155">
                  <c:v>950.41</c:v>
                </c:pt>
                <c:pt idx="156">
                  <c:v>957.64</c:v>
                </c:pt>
                <c:pt idx="157">
                  <c:v>980.79</c:v>
                </c:pt>
                <c:pt idx="158">
                  <c:v>995.23</c:v>
                </c:pt>
                <c:pt idx="159">
                  <c:v>1000.64</c:v>
                </c:pt>
                <c:pt idx="160">
                  <c:v>1020.26</c:v>
                </c:pt>
                <c:pt idx="161">
                  <c:v>1022.08</c:v>
                </c:pt>
                <c:pt idx="162">
                  <c:v>1085</c:v>
                </c:pt>
                <c:pt idx="163">
                  <c:v>1089.82</c:v>
                </c:pt>
                <c:pt idx="164">
                  <c:v>1092.43</c:v>
                </c:pt>
                <c:pt idx="165">
                  <c:v>1106.1199999999999</c:v>
                </c:pt>
                <c:pt idx="166">
                  <c:v>1114.6400000000001</c:v>
                </c:pt>
                <c:pt idx="167">
                  <c:v>1129.99</c:v>
                </c:pt>
                <c:pt idx="168">
                  <c:v>1135.54</c:v>
                </c:pt>
                <c:pt idx="169">
                  <c:v>1158.6600000000001</c:v>
                </c:pt>
                <c:pt idx="170">
                  <c:v>1169.74</c:v>
                </c:pt>
                <c:pt idx="171">
                  <c:v>1171.97</c:v>
                </c:pt>
                <c:pt idx="172">
                  <c:v>1173</c:v>
                </c:pt>
                <c:pt idx="173">
                  <c:v>1181</c:v>
                </c:pt>
                <c:pt idx="174">
                  <c:v>1187.53</c:v>
                </c:pt>
                <c:pt idx="175">
                  <c:v>1193.06</c:v>
                </c:pt>
                <c:pt idx="176">
                  <c:v>1213.47</c:v>
                </c:pt>
                <c:pt idx="177">
                  <c:v>1222.81</c:v>
                </c:pt>
                <c:pt idx="178">
                  <c:v>1265</c:v>
                </c:pt>
                <c:pt idx="179">
                  <c:v>1265.54</c:v>
                </c:pt>
                <c:pt idx="180">
                  <c:v>1266.51</c:v>
                </c:pt>
                <c:pt idx="181">
                  <c:v>1271</c:v>
                </c:pt>
                <c:pt idx="182">
                  <c:v>1274</c:v>
                </c:pt>
                <c:pt idx="183">
                  <c:v>1283.1099999999999</c:v>
                </c:pt>
                <c:pt idx="184">
                  <c:v>1284.28</c:v>
                </c:pt>
                <c:pt idx="185">
                  <c:v>1287.05</c:v>
                </c:pt>
                <c:pt idx="186">
                  <c:v>1288.3699999999999</c:v>
                </c:pt>
                <c:pt idx="187">
                  <c:v>1292.31</c:v>
                </c:pt>
                <c:pt idx="188">
                  <c:v>1301.3499999999999</c:v>
                </c:pt>
                <c:pt idx="189">
                  <c:v>1344.78</c:v>
                </c:pt>
                <c:pt idx="190">
                  <c:v>1345.84</c:v>
                </c:pt>
                <c:pt idx="191">
                  <c:v>1361</c:v>
                </c:pt>
                <c:pt idx="192">
                  <c:v>1438</c:v>
                </c:pt>
                <c:pt idx="193">
                  <c:v>1438.74</c:v>
                </c:pt>
                <c:pt idx="194">
                  <c:v>1440.71</c:v>
                </c:pt>
                <c:pt idx="195">
                  <c:v>1446</c:v>
                </c:pt>
                <c:pt idx="196">
                  <c:v>1459.49</c:v>
                </c:pt>
                <c:pt idx="197">
                  <c:v>1463.3</c:v>
                </c:pt>
                <c:pt idx="198">
                  <c:v>1477</c:v>
                </c:pt>
                <c:pt idx="199">
                  <c:v>1485.89</c:v>
                </c:pt>
                <c:pt idx="200">
                  <c:v>1500.22</c:v>
                </c:pt>
                <c:pt idx="201">
                  <c:v>1540.58</c:v>
                </c:pt>
                <c:pt idx="202">
                  <c:v>1546.83</c:v>
                </c:pt>
                <c:pt idx="203">
                  <c:v>1549.95</c:v>
                </c:pt>
                <c:pt idx="204">
                  <c:v>1550.62</c:v>
                </c:pt>
                <c:pt idx="205">
                  <c:v>1561.4</c:v>
                </c:pt>
                <c:pt idx="206">
                  <c:v>1573.09</c:v>
                </c:pt>
                <c:pt idx="207">
                  <c:v>1584.37</c:v>
                </c:pt>
                <c:pt idx="208">
                  <c:v>1621.61</c:v>
                </c:pt>
                <c:pt idx="209">
                  <c:v>1635.3</c:v>
                </c:pt>
                <c:pt idx="210">
                  <c:v>1680.91</c:v>
                </c:pt>
                <c:pt idx="211">
                  <c:v>1709.45</c:v>
                </c:pt>
                <c:pt idx="212">
                  <c:v>1714.47</c:v>
                </c:pt>
                <c:pt idx="213">
                  <c:v>1742</c:v>
                </c:pt>
                <c:pt idx="214">
                  <c:v>1840</c:v>
                </c:pt>
                <c:pt idx="215">
                  <c:v>1871.46</c:v>
                </c:pt>
                <c:pt idx="216">
                  <c:v>1894</c:v>
                </c:pt>
                <c:pt idx="217">
                  <c:v>1905.14</c:v>
                </c:pt>
                <c:pt idx="218">
                  <c:v>1915.83</c:v>
                </c:pt>
                <c:pt idx="219">
                  <c:v>1924.1</c:v>
                </c:pt>
                <c:pt idx="220">
                  <c:v>1950.48</c:v>
                </c:pt>
                <c:pt idx="221">
                  <c:v>1973.8</c:v>
                </c:pt>
                <c:pt idx="222">
                  <c:v>1984.16</c:v>
                </c:pt>
                <c:pt idx="223">
                  <c:v>1999</c:v>
                </c:pt>
                <c:pt idx="224">
                  <c:v>2015.44</c:v>
                </c:pt>
                <c:pt idx="225">
                  <c:v>2037.28</c:v>
                </c:pt>
                <c:pt idx="226">
                  <c:v>2056.7199999999998</c:v>
                </c:pt>
                <c:pt idx="227">
                  <c:v>2058.02</c:v>
                </c:pt>
                <c:pt idx="228">
                  <c:v>2070.86</c:v>
                </c:pt>
                <c:pt idx="229">
                  <c:v>2096.9</c:v>
                </c:pt>
                <c:pt idx="230">
                  <c:v>2108.5700000000002</c:v>
                </c:pt>
                <c:pt idx="231">
                  <c:v>2122.61</c:v>
                </c:pt>
                <c:pt idx="232">
                  <c:v>2150.19</c:v>
                </c:pt>
                <c:pt idx="233">
                  <c:v>2195.42</c:v>
                </c:pt>
                <c:pt idx="234">
                  <c:v>2202.61</c:v>
                </c:pt>
                <c:pt idx="235">
                  <c:v>2235.66</c:v>
                </c:pt>
                <c:pt idx="236">
                  <c:v>2249.4699999999998</c:v>
                </c:pt>
                <c:pt idx="237">
                  <c:v>2266.16</c:v>
                </c:pt>
                <c:pt idx="238">
                  <c:v>2273.46</c:v>
                </c:pt>
                <c:pt idx="239">
                  <c:v>2287</c:v>
                </c:pt>
                <c:pt idx="240">
                  <c:v>2318</c:v>
                </c:pt>
                <c:pt idx="241">
                  <c:v>2347.9699999999998</c:v>
                </c:pt>
                <c:pt idx="242">
                  <c:v>2348.9699999999998</c:v>
                </c:pt>
                <c:pt idx="243">
                  <c:v>2387</c:v>
                </c:pt>
                <c:pt idx="244">
                  <c:v>2389</c:v>
                </c:pt>
                <c:pt idx="245">
                  <c:v>2426</c:v>
                </c:pt>
                <c:pt idx="246">
                  <c:v>2438.9</c:v>
                </c:pt>
                <c:pt idx="247">
                  <c:v>2471.71</c:v>
                </c:pt>
                <c:pt idx="248">
                  <c:v>2486.4899999999998</c:v>
                </c:pt>
                <c:pt idx="249">
                  <c:v>2488.1999999999998</c:v>
                </c:pt>
                <c:pt idx="250">
                  <c:v>2493</c:v>
                </c:pt>
                <c:pt idx="251">
                  <c:v>2579.65</c:v>
                </c:pt>
                <c:pt idx="252">
                  <c:v>2586.19</c:v>
                </c:pt>
                <c:pt idx="253">
                  <c:v>2607.89</c:v>
                </c:pt>
                <c:pt idx="254">
                  <c:v>2608.09</c:v>
                </c:pt>
                <c:pt idx="255">
                  <c:v>2613.65</c:v>
                </c:pt>
                <c:pt idx="256">
                  <c:v>2626.76</c:v>
                </c:pt>
                <c:pt idx="257">
                  <c:v>2630.69</c:v>
                </c:pt>
                <c:pt idx="258">
                  <c:v>2651.66</c:v>
                </c:pt>
                <c:pt idx="259">
                  <c:v>2765</c:v>
                </c:pt>
                <c:pt idx="260">
                  <c:v>2788.83</c:v>
                </c:pt>
                <c:pt idx="261">
                  <c:v>2793.49</c:v>
                </c:pt>
                <c:pt idx="262">
                  <c:v>2801.74</c:v>
                </c:pt>
                <c:pt idx="263">
                  <c:v>2806.5</c:v>
                </c:pt>
                <c:pt idx="264">
                  <c:v>2812.18</c:v>
                </c:pt>
                <c:pt idx="265">
                  <c:v>2812.18</c:v>
                </c:pt>
                <c:pt idx="266">
                  <c:v>2843.68</c:v>
                </c:pt>
                <c:pt idx="267">
                  <c:v>2850.14</c:v>
                </c:pt>
                <c:pt idx="268">
                  <c:v>2863</c:v>
                </c:pt>
                <c:pt idx="269">
                  <c:v>2883.09</c:v>
                </c:pt>
                <c:pt idx="270">
                  <c:v>2943.57</c:v>
                </c:pt>
                <c:pt idx="271">
                  <c:v>2950.76</c:v>
                </c:pt>
                <c:pt idx="272">
                  <c:v>2954</c:v>
                </c:pt>
                <c:pt idx="273">
                  <c:v>2963</c:v>
                </c:pt>
                <c:pt idx="274">
                  <c:v>2987.38</c:v>
                </c:pt>
                <c:pt idx="275">
                  <c:v>3015.44</c:v>
                </c:pt>
                <c:pt idx="276">
                  <c:v>3071.17</c:v>
                </c:pt>
                <c:pt idx="277">
                  <c:v>3119.13</c:v>
                </c:pt>
                <c:pt idx="278">
                  <c:v>3119.86</c:v>
                </c:pt>
                <c:pt idx="279">
                  <c:v>3156.72</c:v>
                </c:pt>
                <c:pt idx="280">
                  <c:v>3213</c:v>
                </c:pt>
                <c:pt idx="281">
                  <c:v>3217.22</c:v>
                </c:pt>
                <c:pt idx="282">
                  <c:v>3218.88</c:v>
                </c:pt>
                <c:pt idx="283">
                  <c:v>3294.23</c:v>
                </c:pt>
                <c:pt idx="284">
                  <c:v>3344.65</c:v>
                </c:pt>
                <c:pt idx="285">
                  <c:v>3376.89</c:v>
                </c:pt>
                <c:pt idx="286">
                  <c:v>3380.81</c:v>
                </c:pt>
                <c:pt idx="287">
                  <c:v>3389.01</c:v>
                </c:pt>
                <c:pt idx="288">
                  <c:v>3418.2</c:v>
                </c:pt>
                <c:pt idx="289">
                  <c:v>3447.66</c:v>
                </c:pt>
                <c:pt idx="290">
                  <c:v>3464</c:v>
                </c:pt>
                <c:pt idx="291">
                  <c:v>3489.6</c:v>
                </c:pt>
                <c:pt idx="292">
                  <c:v>3731</c:v>
                </c:pt>
                <c:pt idx="293">
                  <c:v>3805</c:v>
                </c:pt>
                <c:pt idx="294">
                  <c:v>3863</c:v>
                </c:pt>
                <c:pt idx="295">
                  <c:v>3865.84</c:v>
                </c:pt>
                <c:pt idx="296">
                  <c:v>3874.11</c:v>
                </c:pt>
                <c:pt idx="297">
                  <c:v>3921.72</c:v>
                </c:pt>
                <c:pt idx="298">
                  <c:v>3984.96</c:v>
                </c:pt>
                <c:pt idx="299">
                  <c:v>3992</c:v>
                </c:pt>
                <c:pt idx="300">
                  <c:v>4006.24</c:v>
                </c:pt>
                <c:pt idx="301">
                  <c:v>4077.27</c:v>
                </c:pt>
                <c:pt idx="302">
                  <c:v>4210</c:v>
                </c:pt>
                <c:pt idx="303">
                  <c:v>4210</c:v>
                </c:pt>
                <c:pt idx="304">
                  <c:v>4365.32</c:v>
                </c:pt>
                <c:pt idx="305">
                  <c:v>4424.95</c:v>
                </c:pt>
                <c:pt idx="306">
                  <c:v>4433.3100000000004</c:v>
                </c:pt>
                <c:pt idx="307">
                  <c:v>4512.92</c:v>
                </c:pt>
                <c:pt idx="308">
                  <c:v>4639.2700000000004</c:v>
                </c:pt>
                <c:pt idx="309">
                  <c:v>4739.3599999999997</c:v>
                </c:pt>
                <c:pt idx="310">
                  <c:v>4767</c:v>
                </c:pt>
                <c:pt idx="311">
                  <c:v>4786.0600000000004</c:v>
                </c:pt>
                <c:pt idx="312">
                  <c:v>4909.5</c:v>
                </c:pt>
                <c:pt idx="313">
                  <c:v>4929</c:v>
                </c:pt>
                <c:pt idx="314">
                  <c:v>4951.5200000000004</c:v>
                </c:pt>
                <c:pt idx="315">
                  <c:v>5033.82</c:v>
                </c:pt>
                <c:pt idx="316">
                  <c:v>5129.2299999999996</c:v>
                </c:pt>
                <c:pt idx="317">
                  <c:v>5187</c:v>
                </c:pt>
                <c:pt idx="318">
                  <c:v>5448.79</c:v>
                </c:pt>
                <c:pt idx="319">
                  <c:v>5501.81</c:v>
                </c:pt>
                <c:pt idx="320">
                  <c:v>5646.45</c:v>
                </c:pt>
                <c:pt idx="321">
                  <c:v>5840</c:v>
                </c:pt>
                <c:pt idx="322">
                  <c:v>5852.84</c:v>
                </c:pt>
                <c:pt idx="323">
                  <c:v>5878.47</c:v>
                </c:pt>
                <c:pt idx="324">
                  <c:v>6078.49</c:v>
                </c:pt>
                <c:pt idx="325">
                  <c:v>6109.04</c:v>
                </c:pt>
                <c:pt idx="326">
                  <c:v>6252.83</c:v>
                </c:pt>
                <c:pt idx="327">
                  <c:v>6619.99</c:v>
                </c:pt>
                <c:pt idx="328">
                  <c:v>6938.56</c:v>
                </c:pt>
                <c:pt idx="329">
                  <c:v>7156.03</c:v>
                </c:pt>
                <c:pt idx="330">
                  <c:v>7456.33</c:v>
                </c:pt>
                <c:pt idx="331">
                  <c:v>7501.39</c:v>
                </c:pt>
                <c:pt idx="332">
                  <c:v>8067.1</c:v>
                </c:pt>
                <c:pt idx="333">
                  <c:v>8207.34</c:v>
                </c:pt>
                <c:pt idx="334">
                  <c:v>8269.27</c:v>
                </c:pt>
                <c:pt idx="335">
                  <c:v>8428.07</c:v>
                </c:pt>
                <c:pt idx="336">
                  <c:v>8532.1399999999885</c:v>
                </c:pt>
                <c:pt idx="337">
                  <c:v>8735.82</c:v>
                </c:pt>
                <c:pt idx="338">
                  <c:v>8866</c:v>
                </c:pt>
                <c:pt idx="339">
                  <c:v>9008.1399999999885</c:v>
                </c:pt>
                <c:pt idx="340">
                  <c:v>9027</c:v>
                </c:pt>
                <c:pt idx="341">
                  <c:v>9059</c:v>
                </c:pt>
                <c:pt idx="342">
                  <c:v>9238.4599999999791</c:v>
                </c:pt>
                <c:pt idx="343">
                  <c:v>9328</c:v>
                </c:pt>
                <c:pt idx="344">
                  <c:v>9738.36</c:v>
                </c:pt>
                <c:pt idx="345">
                  <c:v>9873.91</c:v>
                </c:pt>
                <c:pt idx="346">
                  <c:v>10000</c:v>
                </c:pt>
                <c:pt idx="347">
                  <c:v>9900</c:v>
                </c:pt>
                <c:pt idx="348">
                  <c:v>10000</c:v>
                </c:pt>
                <c:pt idx="349">
                  <c:v>10000</c:v>
                </c:pt>
                <c:pt idx="350">
                  <c:v>10000</c:v>
                </c:pt>
              </c:numCache>
            </c:numRef>
          </c:xVal>
          <c:yVal>
            <c:numRef>
              <c:f>按浓度排序!$D$1:$D$351</c:f>
              <c:numCache>
                <c:formatCode>0.00</c:formatCode>
                <c:ptCount val="351"/>
                <c:pt idx="0">
                  <c:v>46.407664999999987</c:v>
                </c:pt>
                <c:pt idx="1">
                  <c:v>101.288056206089</c:v>
                </c:pt>
                <c:pt idx="2">
                  <c:v>78.454332552693032</c:v>
                </c:pt>
                <c:pt idx="3">
                  <c:v>48.009367681498823</c:v>
                </c:pt>
                <c:pt idx="4">
                  <c:v>95</c:v>
                </c:pt>
                <c:pt idx="5">
                  <c:v>105</c:v>
                </c:pt>
                <c:pt idx="6">
                  <c:v>94.262295081967196</c:v>
                </c:pt>
                <c:pt idx="7">
                  <c:v>83.723653395784552</c:v>
                </c:pt>
                <c:pt idx="8">
                  <c:v>66.793918918918905</c:v>
                </c:pt>
                <c:pt idx="9">
                  <c:v>88</c:v>
                </c:pt>
                <c:pt idx="10">
                  <c:v>129.29391891891899</c:v>
                </c:pt>
                <c:pt idx="11">
                  <c:v>103.6299765807962</c:v>
                </c:pt>
                <c:pt idx="12">
                  <c:v>83.723653395784552</c:v>
                </c:pt>
                <c:pt idx="13">
                  <c:v>103.6299765807962</c:v>
                </c:pt>
                <c:pt idx="14">
                  <c:v>108.99523499999999</c:v>
                </c:pt>
                <c:pt idx="15">
                  <c:v>103.6299765807962</c:v>
                </c:pt>
                <c:pt idx="16">
                  <c:v>109.763543</c:v>
                </c:pt>
                <c:pt idx="17">
                  <c:v>137.58782201405151</c:v>
                </c:pt>
                <c:pt idx="18">
                  <c:v>148.71194379391099</c:v>
                </c:pt>
                <c:pt idx="19">
                  <c:v>43.75</c:v>
                </c:pt>
                <c:pt idx="20">
                  <c:v>139.34426229508199</c:v>
                </c:pt>
                <c:pt idx="21">
                  <c:v>137.78035299999999</c:v>
                </c:pt>
                <c:pt idx="22">
                  <c:v>144.61358313817331</c:v>
                </c:pt>
                <c:pt idx="23">
                  <c:v>142.27166276346591</c:v>
                </c:pt>
                <c:pt idx="24">
                  <c:v>138.17330210772829</c:v>
                </c:pt>
                <c:pt idx="25">
                  <c:v>163.666666666667</c:v>
                </c:pt>
                <c:pt idx="26">
                  <c:v>140.5152224824356</c:v>
                </c:pt>
                <c:pt idx="27">
                  <c:v>147.54098360655729</c:v>
                </c:pt>
                <c:pt idx="28">
                  <c:v>160.4215456674473</c:v>
                </c:pt>
                <c:pt idx="29">
                  <c:v>175.64402810304449</c:v>
                </c:pt>
                <c:pt idx="30">
                  <c:v>108.3138173302108</c:v>
                </c:pt>
                <c:pt idx="31">
                  <c:v>220</c:v>
                </c:pt>
                <c:pt idx="32">
                  <c:v>169.78922716627639</c:v>
                </c:pt>
                <c:pt idx="33">
                  <c:v>183.84074941451999</c:v>
                </c:pt>
                <c:pt idx="34">
                  <c:v>218.96955503512851</c:v>
                </c:pt>
                <c:pt idx="35">
                  <c:v>175.64402810304449</c:v>
                </c:pt>
                <c:pt idx="36">
                  <c:v>187.00000000000011</c:v>
                </c:pt>
                <c:pt idx="37">
                  <c:v>94.847775175643946</c:v>
                </c:pt>
                <c:pt idx="38">
                  <c:v>217.21311475409831</c:v>
                </c:pt>
                <c:pt idx="39">
                  <c:v>205.50351288056211</c:v>
                </c:pt>
                <c:pt idx="40">
                  <c:v>185.59718969555041</c:v>
                </c:pt>
                <c:pt idx="41">
                  <c:v>326.92905405405412</c:v>
                </c:pt>
                <c:pt idx="42">
                  <c:v>244.73067915690871</c:v>
                </c:pt>
                <c:pt idx="43">
                  <c:v>219.65070600000001</c:v>
                </c:pt>
                <c:pt idx="44">
                  <c:v>200.23419203747071</c:v>
                </c:pt>
                <c:pt idx="45">
                  <c:v>175.64402810304449</c:v>
                </c:pt>
                <c:pt idx="46">
                  <c:v>226.5807962529274</c:v>
                </c:pt>
                <c:pt idx="47">
                  <c:v>239.06974500000001</c:v>
                </c:pt>
                <c:pt idx="48">
                  <c:v>270.497863</c:v>
                </c:pt>
                <c:pt idx="49">
                  <c:v>176.81498829039811</c:v>
                </c:pt>
                <c:pt idx="50">
                  <c:v>247.65807962529269</c:v>
                </c:pt>
                <c:pt idx="51">
                  <c:v>214.322642</c:v>
                </c:pt>
                <c:pt idx="52">
                  <c:v>217.13175675675669</c:v>
                </c:pt>
                <c:pt idx="53">
                  <c:v>252.5</c:v>
                </c:pt>
                <c:pt idx="54">
                  <c:v>258.19672131147541</c:v>
                </c:pt>
                <c:pt idx="55">
                  <c:v>330</c:v>
                </c:pt>
                <c:pt idx="56">
                  <c:v>212.5</c:v>
                </c:pt>
                <c:pt idx="57">
                  <c:v>246.088898</c:v>
                </c:pt>
                <c:pt idx="58">
                  <c:v>230.67915690866511</c:v>
                </c:pt>
                <c:pt idx="59">
                  <c:v>269.32084309133501</c:v>
                </c:pt>
                <c:pt idx="60">
                  <c:v>205.50351288056211</c:v>
                </c:pt>
                <c:pt idx="61">
                  <c:v>267.56440281030439</c:v>
                </c:pt>
                <c:pt idx="62">
                  <c:v>198.55067567567571</c:v>
                </c:pt>
                <c:pt idx="63">
                  <c:v>213.6666666666668</c:v>
                </c:pt>
                <c:pt idx="64">
                  <c:v>260.53864168618259</c:v>
                </c:pt>
                <c:pt idx="65">
                  <c:v>189.1100702576112</c:v>
                </c:pt>
                <c:pt idx="66">
                  <c:v>272.5</c:v>
                </c:pt>
                <c:pt idx="67">
                  <c:v>337</c:v>
                </c:pt>
                <c:pt idx="68">
                  <c:v>308.75</c:v>
                </c:pt>
                <c:pt idx="69">
                  <c:v>340.84594800000002</c:v>
                </c:pt>
                <c:pt idx="70">
                  <c:v>265.28688</c:v>
                </c:pt>
                <c:pt idx="71">
                  <c:v>293.66666666666703</c:v>
                </c:pt>
                <c:pt idx="72">
                  <c:v>360.33333333333348</c:v>
                </c:pt>
                <c:pt idx="73">
                  <c:v>227.0000000000002</c:v>
                </c:pt>
                <c:pt idx="74">
                  <c:v>233.75</c:v>
                </c:pt>
                <c:pt idx="75">
                  <c:v>214.87119437939111</c:v>
                </c:pt>
                <c:pt idx="76">
                  <c:v>232.43559718969561</c:v>
                </c:pt>
                <c:pt idx="77">
                  <c:v>384.78239300000001</c:v>
                </c:pt>
                <c:pt idx="78">
                  <c:v>315.27524099999999</c:v>
                </c:pt>
                <c:pt idx="79">
                  <c:v>379.29391891891822</c:v>
                </c:pt>
                <c:pt idx="80">
                  <c:v>317.00000000000011</c:v>
                </c:pt>
                <c:pt idx="81">
                  <c:v>522.875</c:v>
                </c:pt>
                <c:pt idx="82">
                  <c:v>413.66666666666703</c:v>
                </c:pt>
                <c:pt idx="83">
                  <c:v>418.32328200000001</c:v>
                </c:pt>
                <c:pt idx="84">
                  <c:v>492.46959459459458</c:v>
                </c:pt>
                <c:pt idx="85">
                  <c:v>293.14527027027032</c:v>
                </c:pt>
                <c:pt idx="86">
                  <c:v>399.90074700000002</c:v>
                </c:pt>
                <c:pt idx="87">
                  <c:v>570.72007099999996</c:v>
                </c:pt>
                <c:pt idx="88">
                  <c:v>492.46959459459458</c:v>
                </c:pt>
                <c:pt idx="89">
                  <c:v>405.44347099999999</c:v>
                </c:pt>
                <c:pt idx="90">
                  <c:v>443.357215</c:v>
                </c:pt>
                <c:pt idx="91">
                  <c:v>407</c:v>
                </c:pt>
                <c:pt idx="92">
                  <c:v>469.96293500000002</c:v>
                </c:pt>
                <c:pt idx="93">
                  <c:v>464.98130799999927</c:v>
                </c:pt>
                <c:pt idx="94">
                  <c:v>754.38593200000003</c:v>
                </c:pt>
                <c:pt idx="95">
                  <c:v>398.68365699999998</c:v>
                </c:pt>
                <c:pt idx="96">
                  <c:v>508.06214999999997</c:v>
                </c:pt>
                <c:pt idx="97">
                  <c:v>454.63074699999999</c:v>
                </c:pt>
                <c:pt idx="98">
                  <c:v>504.09836065573768</c:v>
                </c:pt>
                <c:pt idx="99">
                  <c:v>544.41992499999935</c:v>
                </c:pt>
                <c:pt idx="100">
                  <c:v>557.22627</c:v>
                </c:pt>
                <c:pt idx="101">
                  <c:v>457.00000000000011</c:v>
                </c:pt>
                <c:pt idx="102">
                  <c:v>542.33325599999921</c:v>
                </c:pt>
                <c:pt idx="103">
                  <c:v>536.654537</c:v>
                </c:pt>
                <c:pt idx="104">
                  <c:v>485.00557600000002</c:v>
                </c:pt>
                <c:pt idx="105">
                  <c:v>494.827811</c:v>
                </c:pt>
                <c:pt idx="106">
                  <c:v>544.37448700000004</c:v>
                </c:pt>
                <c:pt idx="107">
                  <c:v>498.22302500000001</c:v>
                </c:pt>
                <c:pt idx="108">
                  <c:v>541.64655999999923</c:v>
                </c:pt>
                <c:pt idx="109">
                  <c:v>530.33333333333303</c:v>
                </c:pt>
                <c:pt idx="110">
                  <c:v>605.23558300000002</c:v>
                </c:pt>
                <c:pt idx="111">
                  <c:v>549.31794699999909</c:v>
                </c:pt>
                <c:pt idx="112">
                  <c:v>612.10793699999999</c:v>
                </c:pt>
                <c:pt idx="113">
                  <c:v>586.64615699999922</c:v>
                </c:pt>
                <c:pt idx="114">
                  <c:v>618.08909600000004</c:v>
                </c:pt>
                <c:pt idx="115">
                  <c:v>471.99844599999932</c:v>
                </c:pt>
                <c:pt idx="116">
                  <c:v>665.928043</c:v>
                </c:pt>
                <c:pt idx="117">
                  <c:v>557.55316499999935</c:v>
                </c:pt>
                <c:pt idx="118">
                  <c:v>621.27345800000001</c:v>
                </c:pt>
                <c:pt idx="119">
                  <c:v>674.60917300000006</c:v>
                </c:pt>
                <c:pt idx="120">
                  <c:v>618.36919099999909</c:v>
                </c:pt>
                <c:pt idx="121">
                  <c:v>600.28922999999998</c:v>
                </c:pt>
                <c:pt idx="122">
                  <c:v>657.75793399999998</c:v>
                </c:pt>
                <c:pt idx="123">
                  <c:v>637.02855</c:v>
                </c:pt>
                <c:pt idx="124">
                  <c:v>442.79454299999998</c:v>
                </c:pt>
                <c:pt idx="125">
                  <c:v>712.05752199999858</c:v>
                </c:pt>
                <c:pt idx="126">
                  <c:v>713.43887400000006</c:v>
                </c:pt>
                <c:pt idx="127">
                  <c:v>612.10793699999999</c:v>
                </c:pt>
                <c:pt idx="128">
                  <c:v>768.52535599999999</c:v>
                </c:pt>
                <c:pt idx="129">
                  <c:v>644.83375799999999</c:v>
                </c:pt>
                <c:pt idx="130">
                  <c:v>577.00000000000011</c:v>
                </c:pt>
                <c:pt idx="131">
                  <c:v>746.80083400000001</c:v>
                </c:pt>
                <c:pt idx="132">
                  <c:v>745.16876000000002</c:v>
                </c:pt>
                <c:pt idx="133">
                  <c:v>958.68581081081084</c:v>
                </c:pt>
                <c:pt idx="134">
                  <c:v>774.04358400000001</c:v>
                </c:pt>
                <c:pt idx="135">
                  <c:v>813.37550299999998</c:v>
                </c:pt>
                <c:pt idx="136">
                  <c:v>569.34449999999936</c:v>
                </c:pt>
                <c:pt idx="137">
                  <c:v>784.31999999999937</c:v>
                </c:pt>
                <c:pt idx="138">
                  <c:v>780.82999999999936</c:v>
                </c:pt>
                <c:pt idx="139">
                  <c:v>757.68049399999995</c:v>
                </c:pt>
                <c:pt idx="140">
                  <c:v>909.69932432432415</c:v>
                </c:pt>
                <c:pt idx="141">
                  <c:v>858.7</c:v>
                </c:pt>
                <c:pt idx="142">
                  <c:v>956.99662162162167</c:v>
                </c:pt>
                <c:pt idx="143">
                  <c:v>644.49662162162167</c:v>
                </c:pt>
                <c:pt idx="144">
                  <c:v>828.76598300000001</c:v>
                </c:pt>
                <c:pt idx="145">
                  <c:v>860.94956699999909</c:v>
                </c:pt>
                <c:pt idx="146">
                  <c:v>614.06864099999996</c:v>
                </c:pt>
                <c:pt idx="147">
                  <c:v>764.42905405405406</c:v>
                </c:pt>
                <c:pt idx="148">
                  <c:v>809.79681100000005</c:v>
                </c:pt>
                <c:pt idx="149">
                  <c:v>1008.803388</c:v>
                </c:pt>
                <c:pt idx="150">
                  <c:v>966.24086399999999</c:v>
                </c:pt>
                <c:pt idx="151">
                  <c:v>955.39440100000002</c:v>
                </c:pt>
                <c:pt idx="152">
                  <c:v>930.61094400000002</c:v>
                </c:pt>
                <c:pt idx="153">
                  <c:v>927</c:v>
                </c:pt>
                <c:pt idx="154">
                  <c:v>952.96173499999998</c:v>
                </c:pt>
                <c:pt idx="155">
                  <c:v>954.37133200000005</c:v>
                </c:pt>
                <c:pt idx="156">
                  <c:v>1008.922083</c:v>
                </c:pt>
                <c:pt idx="157">
                  <c:v>1045.6500000000001</c:v>
                </c:pt>
                <c:pt idx="158">
                  <c:v>1143.666666666667</c:v>
                </c:pt>
                <c:pt idx="159">
                  <c:v>817.11258899999996</c:v>
                </c:pt>
                <c:pt idx="160">
                  <c:v>1065.2836420000001</c:v>
                </c:pt>
                <c:pt idx="161">
                  <c:v>1339.749957</c:v>
                </c:pt>
                <c:pt idx="162">
                  <c:v>1171.523648648649</c:v>
                </c:pt>
                <c:pt idx="163">
                  <c:v>1137.7</c:v>
                </c:pt>
                <c:pt idx="164">
                  <c:v>1223.666666666667</c:v>
                </c:pt>
                <c:pt idx="165">
                  <c:v>1098.7162579999999</c:v>
                </c:pt>
                <c:pt idx="166">
                  <c:v>1222.2</c:v>
                </c:pt>
                <c:pt idx="167">
                  <c:v>1138.6968629999999</c:v>
                </c:pt>
                <c:pt idx="168">
                  <c:v>1240.995921</c:v>
                </c:pt>
                <c:pt idx="169">
                  <c:v>864.23306300000002</c:v>
                </c:pt>
                <c:pt idx="170">
                  <c:v>1300.6850629999999</c:v>
                </c:pt>
                <c:pt idx="171">
                  <c:v>1108.3523740000001</c:v>
                </c:pt>
                <c:pt idx="172">
                  <c:v>1039.7668918918921</c:v>
                </c:pt>
                <c:pt idx="173">
                  <c:v>1274.5641891891901</c:v>
                </c:pt>
                <c:pt idx="174">
                  <c:v>1263.6666666666699</c:v>
                </c:pt>
                <c:pt idx="175">
                  <c:v>1087.68</c:v>
                </c:pt>
                <c:pt idx="176">
                  <c:v>1343.6666666666699</c:v>
                </c:pt>
                <c:pt idx="177">
                  <c:v>1133.692577</c:v>
                </c:pt>
                <c:pt idx="178">
                  <c:v>1206.456101</c:v>
                </c:pt>
                <c:pt idx="179">
                  <c:v>2379.1471329999999</c:v>
                </c:pt>
                <c:pt idx="180">
                  <c:v>1132.6722972972971</c:v>
                </c:pt>
                <c:pt idx="181">
                  <c:v>1544.8344594594589</c:v>
                </c:pt>
                <c:pt idx="182">
                  <c:v>1345.9486489999999</c:v>
                </c:pt>
                <c:pt idx="183">
                  <c:v>1182.753215</c:v>
                </c:pt>
                <c:pt idx="184">
                  <c:v>1276.2973710000001</c:v>
                </c:pt>
                <c:pt idx="185">
                  <c:v>1244.7338970000001</c:v>
                </c:pt>
                <c:pt idx="186">
                  <c:v>1131.53664</c:v>
                </c:pt>
                <c:pt idx="187">
                  <c:v>1613.8106310000001</c:v>
                </c:pt>
                <c:pt idx="188">
                  <c:v>917.00000000000034</c:v>
                </c:pt>
                <c:pt idx="189">
                  <c:v>1298.46216</c:v>
                </c:pt>
                <c:pt idx="190">
                  <c:v>1381.7135229999999</c:v>
                </c:pt>
                <c:pt idx="191">
                  <c:v>1012.739864864865</c:v>
                </c:pt>
                <c:pt idx="192">
                  <c:v>1442.5471849999999</c:v>
                </c:pt>
                <c:pt idx="193">
                  <c:v>1460.296036</c:v>
                </c:pt>
                <c:pt idx="194">
                  <c:v>1581.3107399999999</c:v>
                </c:pt>
                <c:pt idx="195">
                  <c:v>1128.0518279999999</c:v>
                </c:pt>
                <c:pt idx="196">
                  <c:v>1625.1198059999999</c:v>
                </c:pt>
                <c:pt idx="197">
                  <c:v>1852.6556949999999</c:v>
                </c:pt>
                <c:pt idx="198">
                  <c:v>1102.60472972973</c:v>
                </c:pt>
                <c:pt idx="199">
                  <c:v>1626.237155</c:v>
                </c:pt>
                <c:pt idx="200">
                  <c:v>1964.473706</c:v>
                </c:pt>
                <c:pt idx="201">
                  <c:v>1847.860105</c:v>
                </c:pt>
                <c:pt idx="202">
                  <c:v>1888.7903719999999</c:v>
                </c:pt>
                <c:pt idx="203">
                  <c:v>1337</c:v>
                </c:pt>
                <c:pt idx="204">
                  <c:v>1802.3472790000001</c:v>
                </c:pt>
                <c:pt idx="205">
                  <c:v>1936.979652</c:v>
                </c:pt>
                <c:pt idx="206">
                  <c:v>2294.4321759999998</c:v>
                </c:pt>
                <c:pt idx="207">
                  <c:v>1658.010135135135</c:v>
                </c:pt>
                <c:pt idx="208">
                  <c:v>2051.7042379999998</c:v>
                </c:pt>
                <c:pt idx="209">
                  <c:v>2397</c:v>
                </c:pt>
                <c:pt idx="210">
                  <c:v>1759.5689629999999</c:v>
                </c:pt>
                <c:pt idx="211">
                  <c:v>2101.3000000000002</c:v>
                </c:pt>
                <c:pt idx="212">
                  <c:v>2740.9988669999998</c:v>
                </c:pt>
                <c:pt idx="213">
                  <c:v>1162.714757</c:v>
                </c:pt>
                <c:pt idx="214">
                  <c:v>1022.770584</c:v>
                </c:pt>
                <c:pt idx="215">
                  <c:v>2180.3333333333298</c:v>
                </c:pt>
                <c:pt idx="216">
                  <c:v>2190.1047297297232</c:v>
                </c:pt>
                <c:pt idx="217">
                  <c:v>1203.2119660000001</c:v>
                </c:pt>
                <c:pt idx="218">
                  <c:v>1057</c:v>
                </c:pt>
                <c:pt idx="219">
                  <c:v>2077.6577609999999</c:v>
                </c:pt>
                <c:pt idx="220">
                  <c:v>1949.470675</c:v>
                </c:pt>
                <c:pt idx="221">
                  <c:v>1832.538384</c:v>
                </c:pt>
                <c:pt idx="222">
                  <c:v>1126.9087790000001</c:v>
                </c:pt>
                <c:pt idx="223">
                  <c:v>1946.861486486486</c:v>
                </c:pt>
                <c:pt idx="224">
                  <c:v>2123.12</c:v>
                </c:pt>
                <c:pt idx="225">
                  <c:v>2498.2679520000002</c:v>
                </c:pt>
                <c:pt idx="226">
                  <c:v>2262.6441450000002</c:v>
                </c:pt>
                <c:pt idx="227">
                  <c:v>1781.9519330000001</c:v>
                </c:pt>
                <c:pt idx="228">
                  <c:v>1707.984956</c:v>
                </c:pt>
                <c:pt idx="229">
                  <c:v>2493.7090659999999</c:v>
                </c:pt>
                <c:pt idx="230">
                  <c:v>2341.388258</c:v>
                </c:pt>
                <c:pt idx="231">
                  <c:v>3474.0544209999998</c:v>
                </c:pt>
                <c:pt idx="232">
                  <c:v>2398.5439959999999</c:v>
                </c:pt>
                <c:pt idx="233">
                  <c:v>2401.7199999999998</c:v>
                </c:pt>
                <c:pt idx="234">
                  <c:v>1810.547902</c:v>
                </c:pt>
                <c:pt idx="235">
                  <c:v>2650.0726920000002</c:v>
                </c:pt>
                <c:pt idx="236">
                  <c:v>2451.1867149999998</c:v>
                </c:pt>
                <c:pt idx="237">
                  <c:v>1997.5106940000001</c:v>
                </c:pt>
                <c:pt idx="238">
                  <c:v>3005.727304</c:v>
                </c:pt>
                <c:pt idx="239">
                  <c:v>2383.4976299999998</c:v>
                </c:pt>
                <c:pt idx="240">
                  <c:v>2380.9831081081079</c:v>
                </c:pt>
                <c:pt idx="241">
                  <c:v>2277.397289</c:v>
                </c:pt>
                <c:pt idx="242">
                  <c:v>3533.6047530000001</c:v>
                </c:pt>
                <c:pt idx="243">
                  <c:v>2092.1317567567571</c:v>
                </c:pt>
                <c:pt idx="244">
                  <c:v>3189.3113990000002</c:v>
                </c:pt>
                <c:pt idx="245">
                  <c:v>3774.5641891891901</c:v>
                </c:pt>
                <c:pt idx="246">
                  <c:v>3774.9666430000002</c:v>
                </c:pt>
                <c:pt idx="247">
                  <c:v>3770.1945730000002</c:v>
                </c:pt>
                <c:pt idx="248">
                  <c:v>2498.317896</c:v>
                </c:pt>
                <c:pt idx="249">
                  <c:v>1930.540512</c:v>
                </c:pt>
                <c:pt idx="250">
                  <c:v>3712.0839500000002</c:v>
                </c:pt>
                <c:pt idx="251">
                  <c:v>3012.12</c:v>
                </c:pt>
                <c:pt idx="252">
                  <c:v>2468.6981580000001</c:v>
                </c:pt>
                <c:pt idx="253">
                  <c:v>2386.8994200000002</c:v>
                </c:pt>
                <c:pt idx="254">
                  <c:v>3103.877375</c:v>
                </c:pt>
                <c:pt idx="255">
                  <c:v>2246.747292</c:v>
                </c:pt>
                <c:pt idx="256">
                  <c:v>3073.8232379999999</c:v>
                </c:pt>
                <c:pt idx="257">
                  <c:v>2213.1643880000001</c:v>
                </c:pt>
                <c:pt idx="258">
                  <c:v>3557.9724099999999</c:v>
                </c:pt>
                <c:pt idx="259">
                  <c:v>2521.1858108108108</c:v>
                </c:pt>
                <c:pt idx="260">
                  <c:v>3000</c:v>
                </c:pt>
                <c:pt idx="261">
                  <c:v>2876.4474650000002</c:v>
                </c:pt>
                <c:pt idx="262">
                  <c:v>3071.1433109999998</c:v>
                </c:pt>
                <c:pt idx="263">
                  <c:v>3115.412906</c:v>
                </c:pt>
                <c:pt idx="264">
                  <c:v>2550.75</c:v>
                </c:pt>
                <c:pt idx="265">
                  <c:v>3990.8715860000002</c:v>
                </c:pt>
                <c:pt idx="266">
                  <c:v>3048.0645930000001</c:v>
                </c:pt>
                <c:pt idx="267">
                  <c:v>3100.6831619999998</c:v>
                </c:pt>
                <c:pt idx="268">
                  <c:v>2608.6999999999998</c:v>
                </c:pt>
                <c:pt idx="269">
                  <c:v>2873.5391890000001</c:v>
                </c:pt>
                <c:pt idx="270">
                  <c:v>1977</c:v>
                </c:pt>
                <c:pt idx="271">
                  <c:v>2232.071187</c:v>
                </c:pt>
                <c:pt idx="272">
                  <c:v>1941.8217850000001</c:v>
                </c:pt>
                <c:pt idx="273">
                  <c:v>3293.14527027027</c:v>
                </c:pt>
                <c:pt idx="274">
                  <c:v>4193.6666666666697</c:v>
                </c:pt>
                <c:pt idx="275">
                  <c:v>2918.71</c:v>
                </c:pt>
                <c:pt idx="276">
                  <c:v>2148.5699330000002</c:v>
                </c:pt>
                <c:pt idx="277">
                  <c:v>3004.4</c:v>
                </c:pt>
                <c:pt idx="278">
                  <c:v>3710.3333333333399</c:v>
                </c:pt>
                <c:pt idx="279">
                  <c:v>3873.9940580000002</c:v>
                </c:pt>
                <c:pt idx="280">
                  <c:v>3853.9560810810799</c:v>
                </c:pt>
                <c:pt idx="281">
                  <c:v>4100.3477329999996</c:v>
                </c:pt>
                <c:pt idx="282">
                  <c:v>3124</c:v>
                </c:pt>
                <c:pt idx="283">
                  <c:v>3193.3881179999998</c:v>
                </c:pt>
                <c:pt idx="284">
                  <c:v>2939.578649</c:v>
                </c:pt>
                <c:pt idx="285">
                  <c:v>3880.9831081081079</c:v>
                </c:pt>
                <c:pt idx="286">
                  <c:v>4040.3333333333399</c:v>
                </c:pt>
                <c:pt idx="287">
                  <c:v>4060.1193880000001</c:v>
                </c:pt>
                <c:pt idx="288">
                  <c:v>3584.133202</c:v>
                </c:pt>
                <c:pt idx="289">
                  <c:v>3401.4941549999999</c:v>
                </c:pt>
                <c:pt idx="290">
                  <c:v>4147.875</c:v>
                </c:pt>
                <c:pt idx="291">
                  <c:v>3570.5210539999998</c:v>
                </c:pt>
                <c:pt idx="292">
                  <c:v>4492.469594594595</c:v>
                </c:pt>
                <c:pt idx="293">
                  <c:v>3239.6654140000001</c:v>
                </c:pt>
                <c:pt idx="294">
                  <c:v>2524.5641891891892</c:v>
                </c:pt>
                <c:pt idx="295">
                  <c:v>3140.3333333333399</c:v>
                </c:pt>
                <c:pt idx="296">
                  <c:v>3732.1155699999999</c:v>
                </c:pt>
                <c:pt idx="297">
                  <c:v>4950.677737</c:v>
                </c:pt>
                <c:pt idx="298">
                  <c:v>3522.004633</c:v>
                </c:pt>
                <c:pt idx="299">
                  <c:v>3162.29</c:v>
                </c:pt>
                <c:pt idx="300">
                  <c:v>3806.542128</c:v>
                </c:pt>
                <c:pt idx="301">
                  <c:v>4242.3135910000001</c:v>
                </c:pt>
                <c:pt idx="302">
                  <c:v>3440</c:v>
                </c:pt>
                <c:pt idx="303">
                  <c:v>3927.16</c:v>
                </c:pt>
                <c:pt idx="304">
                  <c:v>5161.5429059999997</c:v>
                </c:pt>
                <c:pt idx="305">
                  <c:v>5345.1589999999997</c:v>
                </c:pt>
                <c:pt idx="306">
                  <c:v>3907.9580679999999</c:v>
                </c:pt>
                <c:pt idx="307">
                  <c:v>4831.5224790000002</c:v>
                </c:pt>
                <c:pt idx="308">
                  <c:v>5081.7533370000001</c:v>
                </c:pt>
                <c:pt idx="309">
                  <c:v>4657.3906029999998</c:v>
                </c:pt>
                <c:pt idx="310">
                  <c:v>6171.7642340000002</c:v>
                </c:pt>
                <c:pt idx="311">
                  <c:v>5690.3333333333276</c:v>
                </c:pt>
                <c:pt idx="312">
                  <c:v>3977.4944449999998</c:v>
                </c:pt>
                <c:pt idx="313">
                  <c:v>4393.8473110000004</c:v>
                </c:pt>
                <c:pt idx="314">
                  <c:v>5174.4257189999998</c:v>
                </c:pt>
                <c:pt idx="315">
                  <c:v>5104.2455659999996</c:v>
                </c:pt>
                <c:pt idx="316">
                  <c:v>5290.9154399999998</c:v>
                </c:pt>
                <c:pt idx="317">
                  <c:v>5124.2263513513508</c:v>
                </c:pt>
                <c:pt idx="318">
                  <c:v>5570.3333333333276</c:v>
                </c:pt>
                <c:pt idx="319">
                  <c:v>4625.6504949999999</c:v>
                </c:pt>
                <c:pt idx="320">
                  <c:v>6931.3088770000004</c:v>
                </c:pt>
                <c:pt idx="321">
                  <c:v>5501.93984</c:v>
                </c:pt>
                <c:pt idx="322">
                  <c:v>5757.4826119999998</c:v>
                </c:pt>
                <c:pt idx="323">
                  <c:v>5857.6942470000004</c:v>
                </c:pt>
                <c:pt idx="324">
                  <c:v>6054</c:v>
                </c:pt>
                <c:pt idx="325">
                  <c:v>6544.8308929999976</c:v>
                </c:pt>
                <c:pt idx="326">
                  <c:v>5233.6021190000001</c:v>
                </c:pt>
                <c:pt idx="327">
                  <c:v>5992.209124</c:v>
                </c:pt>
                <c:pt idx="328">
                  <c:v>5723.6666666666697</c:v>
                </c:pt>
                <c:pt idx="329">
                  <c:v>8240.3333333333267</c:v>
                </c:pt>
                <c:pt idx="330">
                  <c:v>7072.7239330000002</c:v>
                </c:pt>
                <c:pt idx="331">
                  <c:v>6436.8870710000001</c:v>
                </c:pt>
                <c:pt idx="332">
                  <c:v>8636.050675675664</c:v>
                </c:pt>
                <c:pt idx="333">
                  <c:v>8127.60472972973</c:v>
                </c:pt>
                <c:pt idx="334">
                  <c:v>9787.0000000000018</c:v>
                </c:pt>
                <c:pt idx="335">
                  <c:v>8012</c:v>
                </c:pt>
                <c:pt idx="336">
                  <c:v>8515.8424140000006</c:v>
                </c:pt>
                <c:pt idx="337">
                  <c:v>8292.4327830000002</c:v>
                </c:pt>
                <c:pt idx="338">
                  <c:v>9174.9020270270266</c:v>
                </c:pt>
                <c:pt idx="339">
                  <c:v>10766.972921</c:v>
                </c:pt>
                <c:pt idx="340">
                  <c:v>9573.3268499999886</c:v>
                </c:pt>
                <c:pt idx="341">
                  <c:v>8406.3209459459467</c:v>
                </c:pt>
                <c:pt idx="342">
                  <c:v>10918.44678</c:v>
                </c:pt>
                <c:pt idx="343">
                  <c:v>10173.21283783784</c:v>
                </c:pt>
                <c:pt idx="344">
                  <c:v>10818.908254</c:v>
                </c:pt>
                <c:pt idx="345">
                  <c:v>11333.913795</c:v>
                </c:pt>
                <c:pt idx="346">
                  <c:v>9862.3457139999864</c:v>
                </c:pt>
                <c:pt idx="347">
                  <c:v>10246.896574</c:v>
                </c:pt>
                <c:pt idx="348">
                  <c:v>10052</c:v>
                </c:pt>
                <c:pt idx="349">
                  <c:v>10000</c:v>
                </c:pt>
                <c:pt idx="350">
                  <c:v>11000</c:v>
                </c:pt>
              </c:numCache>
            </c:numRef>
          </c:yVal>
          <c:smooth val="0"/>
          <c:extLst>
            <c:ext xmlns:c16="http://schemas.microsoft.com/office/drawing/2014/chart" uri="{C3380CC4-5D6E-409C-BE32-E72D297353CC}">
              <c16:uniqueId val="{00000002-E9E4-4D17-BF59-5F1A8A9BA40B}"/>
            </c:ext>
          </c:extLst>
        </c:ser>
        <c:dLbls>
          <c:showLegendKey val="0"/>
          <c:showVal val="0"/>
          <c:showCatName val="0"/>
          <c:showSerName val="0"/>
          <c:showPercent val="0"/>
          <c:showBubbleSize val="0"/>
        </c:dLbls>
        <c:axId val="147945728"/>
        <c:axId val="147956096"/>
      </c:scatterChart>
      <c:valAx>
        <c:axId val="147945728"/>
        <c:scaling>
          <c:orientation val="minMax"/>
          <c:max val="12000"/>
          <c:min val="0"/>
        </c:scaling>
        <c:delete val="0"/>
        <c:axPos val="b"/>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SYSMEX</a:t>
                </a:r>
                <a:r>
                  <a:rPr lang="zh-C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CA7000</a:t>
                </a:r>
                <a:r>
                  <a:rPr lang="zh-C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D-Dimer</a:t>
                </a:r>
                <a:r>
                  <a:rPr lang="zh-C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ng/mL</a:t>
                </a:r>
                <a:r>
                  <a:rPr lang="zh-CN" sz="1400" dirty="0">
                    <a:latin typeface="Arial" panose="020B0604020202020204" pitchFamily="34" charset="0"/>
                    <a:cs typeface="Arial" panose="020B0604020202020204" pitchFamily="34" charset="0"/>
                  </a:rPr>
                  <a:t>）   </a:t>
                </a:r>
              </a:p>
            </c:rich>
          </c:tx>
          <c:layout>
            <c:manualLayout>
              <c:xMode val="edge"/>
              <c:yMode val="edge"/>
              <c:x val="0.20290439868565052"/>
              <c:y val="0.80533256907389794"/>
            </c:manualLayout>
          </c:layout>
          <c:overlay val="0"/>
        </c:title>
        <c:numFmt formatCode="General" sourceLinked="1"/>
        <c:majorTickMark val="out"/>
        <c:minorTickMark val="none"/>
        <c:tickLblPos val="nextTo"/>
        <c:crossAx val="147956096"/>
        <c:crosses val="autoZero"/>
        <c:crossBetween val="midCat"/>
        <c:majorUnit val="4000"/>
      </c:valAx>
      <c:valAx>
        <c:axId val="147956096"/>
        <c:scaling>
          <c:orientation val="minMax"/>
        </c:scaling>
        <c:delete val="0"/>
        <c:axPos val="l"/>
        <c:title>
          <c:tx>
            <c:rich>
              <a:bodyPr rot="-5400000" vert="horz"/>
              <a:lstStyle/>
              <a:p>
                <a:pPr>
                  <a:defRPr sz="1400" b="1">
                    <a:latin typeface="Arial" panose="020B0604020202020204" pitchFamily="34" charset="0"/>
                    <a:cs typeface="Arial" panose="020B0604020202020204" pitchFamily="34" charset="0"/>
                  </a:defRPr>
                </a:pPr>
                <a:r>
                  <a:rPr lang="en-US" altLang="zh-CN" sz="1400" b="1" dirty="0">
                    <a:latin typeface="Arial" panose="020B0604020202020204" pitchFamily="34" charset="0"/>
                    <a:cs typeface="Arial" panose="020B0604020202020204" pitchFamily="34" charset="0"/>
                  </a:rPr>
                  <a:t>WWHS</a:t>
                </a:r>
                <a:r>
                  <a:rPr lang="zh-CN"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D-Dimer</a:t>
                </a:r>
                <a:r>
                  <a:rPr lang="zh-CN"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ng</a:t>
                </a:r>
                <a:r>
                  <a:rPr lang="en-US" sz="1400" b="1" dirty="0">
                    <a:latin typeface="Arial" panose="020B0604020202020204" pitchFamily="34" charset="0"/>
                    <a:cs typeface="Arial" panose="020B0604020202020204" pitchFamily="34" charset="0"/>
                  </a:rPr>
                  <a:t>/mL</a:t>
                </a:r>
                <a:r>
                  <a:rPr lang="zh-CN" sz="1400" b="1" dirty="0">
                    <a:latin typeface="Arial" panose="020B0604020202020204" pitchFamily="34" charset="0"/>
                    <a:cs typeface="Arial" panose="020B0604020202020204" pitchFamily="34" charset="0"/>
                  </a:rPr>
                  <a:t>）</a:t>
                </a:r>
              </a:p>
            </c:rich>
          </c:tx>
          <c:layout>
            <c:manualLayout>
              <c:xMode val="edge"/>
              <c:yMode val="edge"/>
              <c:x val="0"/>
              <c:y val="0.19068900498442193"/>
            </c:manualLayout>
          </c:layout>
          <c:overlay val="0"/>
        </c:title>
        <c:numFmt formatCode="#,##0_);[Red]\(#,##0\)" sourceLinked="0"/>
        <c:majorTickMark val="out"/>
        <c:minorTickMark val="none"/>
        <c:tickLblPos val="nextTo"/>
        <c:crossAx val="147945728"/>
        <c:crosses val="autoZero"/>
        <c:crossBetween val="midCat"/>
        <c:majorUnit val="5000"/>
      </c:valAx>
    </c:plotArea>
    <c:plotVisOnly val="1"/>
    <c:dispBlanksAs val="gap"/>
    <c:showDLblsOverMax val="0"/>
  </c:chart>
  <c:txPr>
    <a:bodyPr/>
    <a:lstStyle/>
    <a:p>
      <a:pPr>
        <a:defRPr sz="1200"/>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86461746247717"/>
          <c:y val="9.096399240392751E-2"/>
          <c:w val="0.730936074358568"/>
          <c:h val="0.67653145901844802"/>
        </c:manualLayout>
      </c:layout>
      <c:scatterChart>
        <c:scatterStyle val="lineMarker"/>
        <c:varyColors val="0"/>
        <c:ser>
          <c:idx val="0"/>
          <c:order val="0"/>
          <c:spPr>
            <a:ln w="28575">
              <a:noFill/>
            </a:ln>
          </c:spPr>
          <c:trendline>
            <c:trendlineType val="linear"/>
            <c:dispRSqr val="1"/>
            <c:dispEq val="1"/>
            <c:trendlineLbl>
              <c:layout>
                <c:manualLayout>
                  <c:x val="9.5844370547798138E-3"/>
                  <c:y val="-2.581934778003362E-2"/>
                </c:manualLayout>
              </c:layout>
              <c:tx>
                <c:rich>
                  <a:bodyPr rot="0" vert="horz"/>
                  <a:lstStyle/>
                  <a:p>
                    <a:pPr>
                      <a:defRPr/>
                    </a:pPr>
                    <a:r>
                      <a:rPr lang="en-US"/>
                      <a:t>y = 0.9999 x - 0.0013 
R² = 0.9882</a:t>
                    </a:r>
                    <a:endParaRPr lang="zh-CN"/>
                  </a:p>
                </c:rich>
              </c:tx>
              <c:numFmt formatCode="#,##0.000000_);[Red]\(#,##0.000000\)" sourceLinked="0"/>
              <c:spPr>
                <a:noFill/>
                <a:ln w="25400">
                  <a:noFill/>
                </a:ln>
              </c:spPr>
            </c:trendlineLbl>
          </c:trendline>
          <c:xVal>
            <c:numRef>
              <c:f>Sheet1!$D$3:$D$29</c:f>
              <c:numCache>
                <c:formatCode>General</c:formatCode>
                <c:ptCount val="27"/>
                <c:pt idx="0">
                  <c:v>151.1</c:v>
                </c:pt>
                <c:pt idx="1">
                  <c:v>109.1</c:v>
                </c:pt>
                <c:pt idx="2">
                  <c:v>138.9</c:v>
                </c:pt>
                <c:pt idx="3">
                  <c:v>66</c:v>
                </c:pt>
                <c:pt idx="4">
                  <c:v>168.3</c:v>
                </c:pt>
                <c:pt idx="5">
                  <c:v>130.1</c:v>
                </c:pt>
                <c:pt idx="6">
                  <c:v>309.2</c:v>
                </c:pt>
                <c:pt idx="7">
                  <c:v>119.4</c:v>
                </c:pt>
                <c:pt idx="8">
                  <c:v>110.8</c:v>
                </c:pt>
                <c:pt idx="9">
                  <c:v>145.69999999999999</c:v>
                </c:pt>
                <c:pt idx="10">
                  <c:v>34.700000000000003</c:v>
                </c:pt>
                <c:pt idx="11">
                  <c:v>87.2</c:v>
                </c:pt>
                <c:pt idx="12">
                  <c:v>151.1</c:v>
                </c:pt>
                <c:pt idx="13">
                  <c:v>109.1</c:v>
                </c:pt>
                <c:pt idx="14">
                  <c:v>138.69999999999999</c:v>
                </c:pt>
                <c:pt idx="15">
                  <c:v>66</c:v>
                </c:pt>
                <c:pt idx="16">
                  <c:v>168.3</c:v>
                </c:pt>
                <c:pt idx="17">
                  <c:v>130.1</c:v>
                </c:pt>
                <c:pt idx="18">
                  <c:v>695.3</c:v>
                </c:pt>
                <c:pt idx="19">
                  <c:v>110.8</c:v>
                </c:pt>
                <c:pt idx="20">
                  <c:v>119.4</c:v>
                </c:pt>
                <c:pt idx="21">
                  <c:v>145.69999999999999</c:v>
                </c:pt>
                <c:pt idx="22">
                  <c:v>34.700000000000003</c:v>
                </c:pt>
                <c:pt idx="23">
                  <c:v>87.2</c:v>
                </c:pt>
                <c:pt idx="24">
                  <c:v>458.5</c:v>
                </c:pt>
                <c:pt idx="25">
                  <c:v>652.1</c:v>
                </c:pt>
                <c:pt idx="26">
                  <c:v>209.2</c:v>
                </c:pt>
              </c:numCache>
            </c:numRef>
          </c:xVal>
          <c:yVal>
            <c:numRef>
              <c:f>Sheet1!$F$3:$F$29</c:f>
              <c:numCache>
                <c:formatCode>0.00</c:formatCode>
                <c:ptCount val="27"/>
                <c:pt idx="0">
                  <c:v>153.45263399006731</c:v>
                </c:pt>
                <c:pt idx="1">
                  <c:v>132.50514182711521</c:v>
                </c:pt>
                <c:pt idx="2">
                  <c:v>143.3148581889246</c:v>
                </c:pt>
                <c:pt idx="3">
                  <c:v>51.854595600466787</c:v>
                </c:pt>
                <c:pt idx="4">
                  <c:v>160.51317180144969</c:v>
                </c:pt>
                <c:pt idx="5">
                  <c:v>99.376018924864496</c:v>
                </c:pt>
                <c:pt idx="6">
                  <c:v>333.41242649004289</c:v>
                </c:pt>
                <c:pt idx="7">
                  <c:v>118.87339226720989</c:v>
                </c:pt>
                <c:pt idx="8">
                  <c:v>117.58083984107471</c:v>
                </c:pt>
                <c:pt idx="9">
                  <c:v>132.55447885834371</c:v>
                </c:pt>
                <c:pt idx="10">
                  <c:v>19.933002161055541</c:v>
                </c:pt>
                <c:pt idx="11">
                  <c:v>73.324735536057062</c:v>
                </c:pt>
                <c:pt idx="12">
                  <c:v>163.56004277350851</c:v>
                </c:pt>
                <c:pt idx="13">
                  <c:v>117.8699216652951</c:v>
                </c:pt>
                <c:pt idx="14">
                  <c:v>149.56036024125871</c:v>
                </c:pt>
                <c:pt idx="15">
                  <c:v>51.268439521672583</c:v>
                </c:pt>
                <c:pt idx="16">
                  <c:v>189.59158760080999</c:v>
                </c:pt>
                <c:pt idx="17">
                  <c:v>120.9808258055441</c:v>
                </c:pt>
                <c:pt idx="18">
                  <c:v>666.6283512854784</c:v>
                </c:pt>
                <c:pt idx="19">
                  <c:v>108.93243035641061</c:v>
                </c:pt>
                <c:pt idx="20">
                  <c:v>119.84297177776411</c:v>
                </c:pt>
                <c:pt idx="21">
                  <c:v>148.66299612310871</c:v>
                </c:pt>
                <c:pt idx="22">
                  <c:v>19.839658728634859</c:v>
                </c:pt>
                <c:pt idx="23">
                  <c:v>71.761298064981602</c:v>
                </c:pt>
                <c:pt idx="24">
                  <c:v>474.08176743454669</c:v>
                </c:pt>
                <c:pt idx="25">
                  <c:v>645.636134916267</c:v>
                </c:pt>
                <c:pt idx="26">
                  <c:v>261.78422348678703</c:v>
                </c:pt>
              </c:numCache>
            </c:numRef>
          </c:yVal>
          <c:smooth val="0"/>
          <c:extLst>
            <c:ext xmlns:c16="http://schemas.microsoft.com/office/drawing/2014/chart" uri="{C3380CC4-5D6E-409C-BE32-E72D297353CC}">
              <c16:uniqueId val="{00000001-CEAA-4CC6-9144-9274BA789B69}"/>
            </c:ext>
          </c:extLst>
        </c:ser>
        <c:dLbls>
          <c:showLegendKey val="0"/>
          <c:showVal val="0"/>
          <c:showCatName val="0"/>
          <c:showSerName val="0"/>
          <c:showPercent val="0"/>
          <c:showBubbleSize val="0"/>
        </c:dLbls>
        <c:axId val="148213760"/>
        <c:axId val="148215680"/>
      </c:scatterChart>
      <c:valAx>
        <c:axId val="148213760"/>
        <c:scaling>
          <c:orientation val="minMax"/>
          <c:max val="900"/>
          <c:min val="0"/>
        </c:scaling>
        <c:delete val="0"/>
        <c:axPos val="b"/>
        <c:title>
          <c:tx>
            <c:rich>
              <a:bodyPr/>
              <a:lstStyle/>
              <a:p>
                <a:pPr>
                  <a:defRPr sz="1400">
                    <a:latin typeface="Arial" panose="020B0604020202020204" pitchFamily="34" charset="0"/>
                    <a:cs typeface="Arial" panose="020B0604020202020204" pitchFamily="34" charset="0"/>
                  </a:defRPr>
                </a:pPr>
                <a:r>
                  <a:rPr lang="zh-CN" altLang="en-US" sz="1400" dirty="0">
                    <a:latin typeface="Arial" panose="020B0604020202020204" pitchFamily="34" charset="0"/>
                    <a:cs typeface="Arial" panose="020B0604020202020204" pitchFamily="34" charset="0"/>
                  </a:rPr>
                  <a:t>P</a:t>
                </a:r>
                <a:r>
                  <a:rPr lang="en-US" altLang="zh-CN" sz="1400" dirty="0">
                    <a:latin typeface="Arial" panose="020B0604020202020204" pitchFamily="34" charset="0"/>
                    <a:cs typeface="Arial" panose="020B0604020202020204" pitchFamily="34" charset="0"/>
                  </a:rPr>
                  <a:t>LAC</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Lp-PLA2</a:t>
                </a:r>
                <a:r>
                  <a:rPr lang="zh-CN" altLang="en-US"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ng</a:t>
                </a:r>
                <a:r>
                  <a:rPr lang="en-US" altLang="zh-CN" sz="1400" dirty="0">
                    <a:latin typeface="Arial" panose="020B0604020202020204" pitchFamily="34" charset="0"/>
                    <a:cs typeface="Arial" panose="020B0604020202020204" pitchFamily="34" charset="0"/>
                  </a:rPr>
                  <a:t>/ml</a:t>
                </a:r>
                <a:r>
                  <a:rPr lang="zh-CN" altLang="en-US" sz="1400" dirty="0">
                    <a:latin typeface="Arial" panose="020B0604020202020204" pitchFamily="34" charset="0"/>
                    <a:cs typeface="Arial" panose="020B0604020202020204" pitchFamily="34" charset="0"/>
                  </a:rPr>
                  <a:t>）</a:t>
                </a:r>
              </a:p>
            </c:rich>
          </c:tx>
          <c:layout>
            <c:manualLayout>
              <c:xMode val="edge"/>
              <c:yMode val="edge"/>
              <c:x val="0.25680923354541846"/>
              <c:y val="0.85051834718434671"/>
            </c:manualLayout>
          </c:layout>
          <c:overlay val="0"/>
        </c:title>
        <c:numFmt formatCode="General" sourceLinked="1"/>
        <c:majorTickMark val="none"/>
        <c:minorTickMark val="none"/>
        <c:tickLblPos val="nextTo"/>
        <c:txPr>
          <a:bodyPr rot="0" vert="horz"/>
          <a:lstStyle/>
          <a:p>
            <a:pPr>
              <a:defRPr/>
            </a:pPr>
            <a:endParaRPr lang="zh-CN"/>
          </a:p>
        </c:txPr>
        <c:crossAx val="148215680"/>
        <c:crosses val="autoZero"/>
        <c:crossBetween val="midCat"/>
        <c:majorUnit val="200"/>
      </c:valAx>
      <c:valAx>
        <c:axId val="148215680"/>
        <c:scaling>
          <c:orientation val="minMax"/>
        </c:scaling>
        <c:delete val="0"/>
        <c:axPos val="l"/>
        <c:title>
          <c:tx>
            <c:rich>
              <a:bodyPr rot="-5400000" vert="horz"/>
              <a:lstStyle/>
              <a:p>
                <a:pPr>
                  <a:defRPr sz="1400">
                    <a:latin typeface="Arial" panose="020B0604020202020204" pitchFamily="34" charset="0"/>
                    <a:cs typeface="Arial" panose="020B0604020202020204" pitchFamily="34" charset="0"/>
                  </a:defRPr>
                </a:pPr>
                <a:r>
                  <a:rPr lang="zh-CN" altLang="en-US" sz="1400" dirty="0">
                    <a:latin typeface="Arial" panose="020B0604020202020204" pitchFamily="34" charset="0"/>
                    <a:cs typeface="Arial" panose="020B0604020202020204" pitchFamily="34" charset="0"/>
                  </a:rPr>
                  <a:t>W</a:t>
                </a:r>
                <a:r>
                  <a:rPr lang="en-US" altLang="zh-CN" sz="1400" dirty="0">
                    <a:latin typeface="Arial" panose="020B0604020202020204" pitchFamily="34" charset="0"/>
                    <a:cs typeface="Arial" panose="020B0604020202020204" pitchFamily="34" charset="0"/>
                  </a:rPr>
                  <a:t>WHS</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Lp-PLA2</a:t>
                </a:r>
                <a:r>
                  <a:rPr lang="zh-CN" altLang="en-US"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ng</a:t>
                </a:r>
                <a:r>
                  <a:rPr lang="en-US" altLang="zh-CN" sz="1400" dirty="0">
                    <a:latin typeface="Arial" panose="020B0604020202020204" pitchFamily="34" charset="0"/>
                    <a:cs typeface="Arial" panose="020B0604020202020204" pitchFamily="34" charset="0"/>
                  </a:rPr>
                  <a:t>/mL</a:t>
                </a:r>
                <a:r>
                  <a:rPr lang="zh-CN" altLang="en-US" sz="1400" dirty="0">
                    <a:latin typeface="Arial" panose="020B0604020202020204" pitchFamily="34" charset="0"/>
                    <a:cs typeface="Arial" panose="020B0604020202020204" pitchFamily="34" charset="0"/>
                  </a:rPr>
                  <a:t>）</a:t>
                </a:r>
              </a:p>
            </c:rich>
          </c:tx>
          <c:overlay val="0"/>
        </c:title>
        <c:numFmt formatCode="#,##0_);[Red]\(#,##0\)" sourceLinked="0"/>
        <c:majorTickMark val="none"/>
        <c:minorTickMark val="none"/>
        <c:tickLblPos val="nextTo"/>
        <c:txPr>
          <a:bodyPr rot="-60000000" vert="horz"/>
          <a:lstStyle/>
          <a:p>
            <a:pPr>
              <a:defRPr/>
            </a:pPr>
            <a:endParaRPr lang="zh-CN"/>
          </a:p>
        </c:txPr>
        <c:crossAx val="148213760"/>
        <c:crosses val="autoZero"/>
        <c:crossBetween val="midCat"/>
        <c:majorUnit val="200"/>
      </c:valAx>
    </c:plotArea>
    <c:plotVisOnly val="1"/>
    <c:dispBlanksAs val="gap"/>
    <c:showDLblsOverMax val="0"/>
  </c:chart>
  <c:txPr>
    <a:bodyPr/>
    <a:lstStyle/>
    <a:p>
      <a:pPr>
        <a:defRPr sz="1200">
          <a:latin typeface="Times New Roman"/>
          <a:cs typeface="Times New Roman"/>
        </a:defRPr>
      </a:pPr>
      <a:endParaRPr lang="zh-CN"/>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3-12T10:31:28.920"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2020/9/7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85208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2020/9/7</a:t>
            </a:fld>
            <a:endParaRPr lang="zh-CN" altLang="en-US"/>
          </a:p>
        </p:txBody>
      </p:sp>
      <p:sp>
        <p:nvSpPr>
          <p:cNvPr id="4" name="幻灯片图像占位符 3"/>
          <p:cNvSpPr>
            <a:spLocks noGrp="1" noRot="1" noChangeAspect="1"/>
          </p:cNvSpPr>
          <p:nvPr>
            <p:ph type="sldImg" idx="2"/>
          </p:nvPr>
        </p:nvSpPr>
        <p:spPr>
          <a:xfrm>
            <a:off x="2281187" y="1143000"/>
            <a:ext cx="2295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8917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81238" y="1143000"/>
            <a:ext cx="22955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81238" y="1143000"/>
            <a:ext cx="22955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81238" y="1143000"/>
            <a:ext cx="22955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a:prstGeom prst="rect">
            <a:avLst/>
          </a:prstGeo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a:prstGeom prst="rect">
            <a:avLst/>
          </a:prstGeo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a:prstGeom prst="rect">
            <a:avLst/>
          </a:prstGeo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53929" y="1979176"/>
            <a:ext cx="5723573" cy="3271794"/>
          </a:xfrm>
        </p:spPr>
        <p:txBody>
          <a:bodyPr anchor="b">
            <a:normAutofit/>
          </a:bodyPr>
          <a:lstStyle>
            <a:lvl1pPr algn="ctr">
              <a:lnSpc>
                <a:spcPct val="130000"/>
              </a:lnSpc>
              <a:defRPr sz="3755">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953929" y="5388715"/>
            <a:ext cx="5723573" cy="2477051"/>
          </a:xfrm>
        </p:spPr>
        <p:txBody>
          <a:bodyPr>
            <a:normAutofit/>
          </a:bodyPr>
          <a:lstStyle>
            <a:lvl1pPr marL="0" indent="0" algn="ctr">
              <a:buNone/>
              <a:defRPr sz="1125">
                <a:solidFill>
                  <a:schemeClr val="tx1">
                    <a:lumMod val="75000"/>
                    <a:lumOff val="25000"/>
                  </a:schemeClr>
                </a:solidFill>
                <a:effectLst/>
                <a:latin typeface="+mj-lt"/>
                <a:ea typeface="+mj-ea"/>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dirty="0"/>
              <a:t>单击此处添加副标题</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05420" y="386638"/>
            <a:ext cx="6582109" cy="1983067"/>
          </a:xfrm>
        </p:spPr>
        <p:txBody>
          <a:bodyPr anchor="ctr" anchorCtr="0">
            <a:normAutofit/>
          </a:bodyPr>
          <a:lstStyle>
            <a:lvl1pPr>
              <a:defRPr sz="15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405420" y="2731169"/>
            <a:ext cx="6582109" cy="6509682"/>
          </a:xfrm>
        </p:spPr>
        <p:txBody>
          <a:bodyPr>
            <a:normAutofit/>
          </a:bodyPr>
          <a:lstStyle>
            <a:lvl1pPr>
              <a:defRPr sz="1250">
                <a:solidFill>
                  <a:schemeClr val="tx1">
                    <a:lumMod val="75000"/>
                    <a:lumOff val="25000"/>
                  </a:schemeClr>
                </a:solidFill>
              </a:defRPr>
            </a:lvl1pPr>
            <a:lvl2pPr>
              <a:defRPr sz="1125">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0686" y="5611740"/>
            <a:ext cx="4582833" cy="1213805"/>
          </a:xfrm>
        </p:spPr>
        <p:txBody>
          <a:bodyPr anchor="b">
            <a:normAutofit/>
          </a:bodyPr>
          <a:lstStyle>
            <a:lvl1pPr>
              <a:defRPr sz="2505">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520686" y="6896687"/>
            <a:ext cx="4582833" cy="968754"/>
          </a:xfrm>
        </p:spPr>
        <p:txBody>
          <a:bodyPr>
            <a:normAutofit/>
          </a:bodyPr>
          <a:lstStyle>
            <a:lvl1pPr marL="0" indent="0">
              <a:buNone/>
              <a:defRPr sz="1125">
                <a:solidFill>
                  <a:schemeClr val="tx1"/>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05420" y="386638"/>
            <a:ext cx="6582109" cy="1983067"/>
          </a:xfrm>
        </p:spPr>
        <p:txBody>
          <a:bodyPr>
            <a:normAutofit/>
          </a:bodyPr>
          <a:lstStyle>
            <a:lvl1pPr>
              <a:defRPr sz="15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405420" y="2731169"/>
            <a:ext cx="3243358" cy="6509682"/>
          </a:xfrm>
        </p:spPr>
        <p:txBody>
          <a:bodyPr>
            <a:normAutofit/>
          </a:bodyPr>
          <a:lstStyle>
            <a:lvl1pPr>
              <a:lnSpc>
                <a:spcPct val="150000"/>
              </a:lnSpc>
              <a:defRPr sz="1250">
                <a:solidFill>
                  <a:schemeClr val="tx1">
                    <a:lumMod val="75000"/>
                    <a:lumOff val="25000"/>
                  </a:schemeClr>
                </a:solidFill>
              </a:defRPr>
            </a:lvl1pPr>
            <a:lvl2pPr>
              <a:lnSpc>
                <a:spcPct val="150000"/>
              </a:lnSpc>
              <a:defRPr sz="1125">
                <a:solidFill>
                  <a:schemeClr val="tx1">
                    <a:lumMod val="75000"/>
                    <a:lumOff val="25000"/>
                  </a:schemeClr>
                </a:solidFill>
              </a:defRPr>
            </a:lvl2pPr>
            <a:lvl3pPr>
              <a:lnSpc>
                <a:spcPct val="150000"/>
              </a:lnSpc>
              <a:defRPr sz="1000">
                <a:solidFill>
                  <a:schemeClr val="tx1">
                    <a:lumMod val="75000"/>
                    <a:lumOff val="25000"/>
                  </a:schemeClr>
                </a:solidFill>
              </a:defRPr>
            </a:lvl3pPr>
            <a:lvl4pPr>
              <a:lnSpc>
                <a:spcPct val="150000"/>
              </a:lnSpc>
              <a:defRPr sz="1000">
                <a:solidFill>
                  <a:schemeClr val="tx1">
                    <a:lumMod val="75000"/>
                    <a:lumOff val="25000"/>
                  </a:schemeClr>
                </a:solidFill>
              </a:defRPr>
            </a:lvl4pPr>
            <a:lvl5pPr>
              <a:lnSpc>
                <a:spcPct val="150000"/>
              </a:lnSpc>
              <a:defRPr sz="10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3744170" y="2731169"/>
            <a:ext cx="3243358" cy="6509682"/>
          </a:xfrm>
        </p:spPr>
        <p:txBody>
          <a:bodyPr>
            <a:normAutofit/>
          </a:bodyPr>
          <a:lstStyle>
            <a:lvl1pPr>
              <a:lnSpc>
                <a:spcPct val="150000"/>
              </a:lnSpc>
              <a:defRPr sz="1250">
                <a:solidFill>
                  <a:schemeClr val="tx1">
                    <a:lumMod val="75000"/>
                    <a:lumOff val="25000"/>
                  </a:schemeClr>
                </a:solidFill>
              </a:defRPr>
            </a:lvl1pPr>
            <a:lvl2pPr>
              <a:lnSpc>
                <a:spcPct val="150000"/>
              </a:lnSpc>
              <a:defRPr sz="1125">
                <a:solidFill>
                  <a:schemeClr val="tx1">
                    <a:lumMod val="75000"/>
                    <a:lumOff val="25000"/>
                  </a:schemeClr>
                </a:solidFill>
              </a:defRPr>
            </a:lvl2pPr>
            <a:lvl3pPr>
              <a:lnSpc>
                <a:spcPct val="150000"/>
              </a:lnSpc>
              <a:defRPr sz="1000">
                <a:solidFill>
                  <a:schemeClr val="tx1">
                    <a:lumMod val="75000"/>
                    <a:lumOff val="25000"/>
                  </a:schemeClr>
                </a:solidFill>
              </a:defRPr>
            </a:lvl3pPr>
            <a:lvl4pPr>
              <a:lnSpc>
                <a:spcPct val="150000"/>
              </a:lnSpc>
              <a:defRPr sz="1000">
                <a:solidFill>
                  <a:schemeClr val="tx1">
                    <a:lumMod val="75000"/>
                    <a:lumOff val="25000"/>
                  </a:schemeClr>
                </a:solidFill>
              </a:defRPr>
            </a:lvl4pPr>
            <a:lvl5pPr>
              <a:lnSpc>
                <a:spcPct val="150000"/>
              </a:lnSpc>
              <a:defRPr sz="10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655" y="546234"/>
            <a:ext cx="6582109" cy="1983067"/>
          </a:xfrm>
        </p:spPr>
        <p:txBody>
          <a:bodyPr/>
          <a:lstStyle/>
          <a:p>
            <a:r>
              <a:rPr lang="zh-CN" altLang="en-US"/>
              <a:t>单击此处编辑母版标题样式</a:t>
            </a:r>
          </a:p>
        </p:txBody>
      </p:sp>
      <p:sp>
        <p:nvSpPr>
          <p:cNvPr id="3" name="文本占位符 2"/>
          <p:cNvSpPr>
            <a:spLocks noGrp="1"/>
          </p:cNvSpPr>
          <p:nvPr>
            <p:ph type="body" idx="1"/>
          </p:nvPr>
        </p:nvSpPr>
        <p:spPr>
          <a:xfrm>
            <a:off x="525655" y="2610494"/>
            <a:ext cx="3228452" cy="1232588"/>
          </a:xfrm>
        </p:spPr>
        <p:txBody>
          <a:bodyPr anchor="b"/>
          <a:lstStyle>
            <a:lvl1pPr marL="0" indent="0">
              <a:buNone/>
              <a:defRPr sz="1500" b="1"/>
            </a:lvl1pPr>
            <a:lvl2pPr marL="286385" indent="0">
              <a:buNone/>
              <a:defRPr sz="1250" b="1"/>
            </a:lvl2pPr>
            <a:lvl3pPr marL="572135" indent="0">
              <a:buNone/>
              <a:defRPr sz="1125" b="1"/>
            </a:lvl3pPr>
            <a:lvl4pPr marL="858520" indent="0">
              <a:buNone/>
              <a:defRPr sz="1000" b="1"/>
            </a:lvl4pPr>
            <a:lvl5pPr marL="1144905" indent="0">
              <a:buNone/>
              <a:defRPr sz="1000" b="1"/>
            </a:lvl5pPr>
            <a:lvl6pPr marL="1430655" indent="0">
              <a:buNone/>
              <a:defRPr sz="1000" b="1"/>
            </a:lvl6pPr>
            <a:lvl7pPr marL="1717040" indent="0">
              <a:buNone/>
              <a:defRPr sz="1000" b="1"/>
            </a:lvl7pPr>
            <a:lvl8pPr marL="2003425" indent="0">
              <a:buNone/>
              <a:defRPr sz="1000" b="1"/>
            </a:lvl8pPr>
            <a:lvl9pPr marL="2289175" indent="0">
              <a:buNone/>
              <a:defRPr sz="1000" b="1"/>
            </a:lvl9pPr>
          </a:lstStyle>
          <a:p>
            <a:pPr lvl="0"/>
            <a:r>
              <a:rPr lang="zh-CN" altLang="en-US" dirty="0"/>
              <a:t>单击此处编辑母版文本样式</a:t>
            </a:r>
          </a:p>
        </p:txBody>
      </p:sp>
      <p:sp>
        <p:nvSpPr>
          <p:cNvPr id="4" name="内容占位符 3"/>
          <p:cNvSpPr>
            <a:spLocks noGrp="1"/>
          </p:cNvSpPr>
          <p:nvPr>
            <p:ph sz="half" idx="2"/>
          </p:nvPr>
        </p:nvSpPr>
        <p:spPr>
          <a:xfrm>
            <a:off x="525655" y="3912999"/>
            <a:ext cx="3228452" cy="534685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3863412" y="2610494"/>
            <a:ext cx="3244352" cy="1232588"/>
          </a:xfrm>
        </p:spPr>
        <p:txBody>
          <a:bodyPr anchor="b"/>
          <a:lstStyle>
            <a:lvl1pPr marL="0" indent="0">
              <a:buNone/>
              <a:defRPr sz="1500" b="1"/>
            </a:lvl1pPr>
            <a:lvl2pPr marL="286385" indent="0">
              <a:buNone/>
              <a:defRPr sz="1250" b="1"/>
            </a:lvl2pPr>
            <a:lvl3pPr marL="572135" indent="0">
              <a:buNone/>
              <a:defRPr sz="1125" b="1"/>
            </a:lvl3pPr>
            <a:lvl4pPr marL="858520" indent="0">
              <a:buNone/>
              <a:defRPr sz="1000" b="1"/>
            </a:lvl4pPr>
            <a:lvl5pPr marL="1144905" indent="0">
              <a:buNone/>
              <a:defRPr sz="1000" b="1"/>
            </a:lvl5pPr>
            <a:lvl6pPr marL="1430655" indent="0">
              <a:buNone/>
              <a:defRPr sz="1000" b="1"/>
            </a:lvl6pPr>
            <a:lvl7pPr marL="1717040" indent="0">
              <a:buNone/>
              <a:defRPr sz="1000" b="1"/>
            </a:lvl7pPr>
            <a:lvl8pPr marL="2003425" indent="0">
              <a:buNone/>
              <a:defRPr sz="1000" b="1"/>
            </a:lvl8pPr>
            <a:lvl9pPr marL="2289175" indent="0">
              <a:buNone/>
              <a:defRPr sz="1000" b="1"/>
            </a:lvl9pPr>
          </a:lstStyle>
          <a:p>
            <a:pPr lvl="0"/>
            <a:r>
              <a:rPr lang="zh-CN" altLang="en-US" dirty="0"/>
              <a:t>单击此处编辑母版文本样式</a:t>
            </a:r>
          </a:p>
        </p:txBody>
      </p:sp>
      <p:sp>
        <p:nvSpPr>
          <p:cNvPr id="6" name="内容占位符 5"/>
          <p:cNvSpPr>
            <a:spLocks noGrp="1"/>
          </p:cNvSpPr>
          <p:nvPr>
            <p:ph sz="quarter" idx="4"/>
          </p:nvPr>
        </p:nvSpPr>
        <p:spPr>
          <a:xfrm>
            <a:off x="3863412" y="3912999"/>
            <a:ext cx="3244352" cy="534685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138315"/>
            <a:ext cx="6582109" cy="1983067"/>
          </a:xfrm>
        </p:spPr>
        <p:txBody>
          <a:bodyPr>
            <a:normAutofit/>
          </a:bodyPr>
          <a:lstStyle>
            <a:lvl1pPr algn="ctr">
              <a:defRPr sz="3005"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4823" y="189994"/>
            <a:ext cx="2607155" cy="2393929"/>
          </a:xfrm>
        </p:spPr>
        <p:txBody>
          <a:bodyPr anchor="ctr" anchorCtr="0">
            <a:normAutofit/>
          </a:bodyPr>
          <a:lstStyle>
            <a:lvl1pPr>
              <a:defRPr sz="15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3244860" y="1146480"/>
            <a:ext cx="3641313" cy="7621385"/>
          </a:xfrm>
        </p:spPr>
        <p:txBody>
          <a:bodyPr/>
          <a:lstStyle>
            <a:lvl1pPr marL="0" indent="0">
              <a:buNone/>
              <a:defRPr sz="2005"/>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dirty="0"/>
          </a:p>
        </p:txBody>
      </p:sp>
      <p:sp>
        <p:nvSpPr>
          <p:cNvPr id="4" name="文本占位符 3"/>
          <p:cNvSpPr>
            <a:spLocks noGrp="1"/>
          </p:cNvSpPr>
          <p:nvPr>
            <p:ph type="body" sz="half" idx="2"/>
          </p:nvPr>
        </p:nvSpPr>
        <p:spPr>
          <a:xfrm>
            <a:off x="408003" y="3077908"/>
            <a:ext cx="2607155" cy="5702206"/>
          </a:xfrm>
        </p:spPr>
        <p:txBody>
          <a:bodyPr>
            <a:normAutofit/>
          </a:bodyPr>
          <a:lstStyle>
            <a:lvl1pPr marL="0" indent="0">
              <a:lnSpc>
                <a:spcPct val="150000"/>
              </a:lnSpc>
              <a:buNone/>
              <a:defRPr sz="1000"/>
            </a:lvl1pPr>
            <a:lvl2pPr marL="286385" indent="0">
              <a:buNone/>
              <a:defRPr sz="875"/>
            </a:lvl2pPr>
            <a:lvl3pPr marL="572135" indent="0">
              <a:buNone/>
              <a:defRPr sz="750"/>
            </a:lvl3pPr>
            <a:lvl4pPr marL="858520" indent="0">
              <a:buNone/>
              <a:defRPr sz="625"/>
            </a:lvl4pPr>
            <a:lvl5pPr marL="1144905" indent="0">
              <a:buNone/>
              <a:defRPr sz="625"/>
            </a:lvl5pPr>
            <a:lvl6pPr marL="1430655" indent="0">
              <a:buNone/>
              <a:defRPr sz="625"/>
            </a:lvl6pPr>
            <a:lvl7pPr marL="1717040" indent="0">
              <a:buNone/>
              <a:defRPr sz="625"/>
            </a:lvl7pPr>
            <a:lvl8pPr marL="2003425" indent="0">
              <a:buNone/>
              <a:defRPr sz="625"/>
            </a:lvl8pPr>
            <a:lvl9pPr marL="2289175" indent="0">
              <a:buNone/>
              <a:defRPr sz="625"/>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cxnSp>
        <p:nvCxnSpPr>
          <p:cNvPr id="8" name="直接连接符 7" hidden="1"/>
          <p:cNvCxnSpPr/>
          <p:nvPr userDrawn="1"/>
        </p:nvCxnSpPr>
        <p:spPr>
          <a:xfrm>
            <a:off x="465040" y="649781"/>
            <a:ext cx="0" cy="20813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149513" y="546234"/>
            <a:ext cx="957256" cy="8694617"/>
          </a:xfrm>
        </p:spPr>
        <p:txBody>
          <a:bodyPr vert="eaVert">
            <a:normAutofit/>
          </a:bodyPr>
          <a:lstStyle>
            <a:lvl1pPr>
              <a:defRPr sz="2255"/>
            </a:lvl1pPr>
          </a:lstStyle>
          <a:p>
            <a:r>
              <a:rPr lang="zh-CN" altLang="en-US"/>
              <a:t>单击此处编辑母版标题样式</a:t>
            </a:r>
          </a:p>
        </p:txBody>
      </p:sp>
      <p:sp>
        <p:nvSpPr>
          <p:cNvPr id="3" name="竖排文字占位符 2"/>
          <p:cNvSpPr>
            <a:spLocks noGrp="1"/>
          </p:cNvSpPr>
          <p:nvPr>
            <p:ph type="body" orient="vert" idx="1"/>
          </p:nvPr>
        </p:nvSpPr>
        <p:spPr>
          <a:xfrm>
            <a:off x="524661" y="546234"/>
            <a:ext cx="5558299" cy="8694617"/>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2020/9/7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524661" y="825119"/>
            <a:ext cx="6582109" cy="831632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a:prstGeom prst="rect">
            <a:avLst/>
          </a:prstGeo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a:prstGeom prst="rect">
            <a:avLst/>
          </a:prstGeo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a:prstGeom prst="rect">
            <a:avLst/>
          </a:prstGeo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a:prstGeom prst="rect">
            <a:avLst/>
          </a:prstGeo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546234"/>
            <a:ext cx="6582109" cy="1983067"/>
          </a:xfrm>
          <a:prstGeom prst="rect">
            <a:avLst/>
          </a:prstGeo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a:prstGeom prst="rect">
            <a:avLst/>
          </a:prstGeo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a:prstGeom prst="rect">
            <a:avLst/>
          </a:prstGeo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a:prstGeom prst="rect">
            <a:avLst/>
          </a:prstGeo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a:prstGeom prst="rect">
            <a:avLst/>
          </a:prstGeo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a:prstGeom prst="rect">
            <a:avLst/>
          </a:prstGeo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a:prstGeom prst="rect">
            <a:avLst/>
          </a:prstGeo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prstGeom prst="rect">
            <a:avLst/>
          </a:prstGeo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a:prstGeom prst="rect">
            <a:avLst/>
          </a:prstGeo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a:prstGeom prst="rect">
            <a:avLst/>
          </a:prstGeo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prstGeom prst="rect">
            <a:avLst/>
          </a:prstGeo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a:prstGeom prst="rect">
            <a:avLst/>
          </a:prstGeo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a:prstGeom prst="rect">
            <a:avLst/>
          </a:prstGeo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24661" y="1679550"/>
            <a:ext cx="6582109" cy="3571894"/>
          </a:xfrm>
        </p:spPr>
        <p:txBody>
          <a:bodyPr anchor="b"/>
          <a:lstStyle>
            <a:lvl1pPr algn="ctr">
              <a:defRPr sz="3755"/>
            </a:lvl1pPr>
          </a:lstStyle>
          <a:p>
            <a:r>
              <a:rPr lang="zh-CN" altLang="en-US"/>
              <a:t>单击此处编辑母版标题样式</a:t>
            </a:r>
          </a:p>
        </p:txBody>
      </p:sp>
      <p:sp>
        <p:nvSpPr>
          <p:cNvPr id="3" name="副标题 2"/>
          <p:cNvSpPr>
            <a:spLocks noGrp="1"/>
          </p:cNvSpPr>
          <p:nvPr>
            <p:ph type="subTitle" idx="1"/>
          </p:nvPr>
        </p:nvSpPr>
        <p:spPr>
          <a:xfrm>
            <a:off x="524661" y="5389190"/>
            <a:ext cx="6582109" cy="2476576"/>
          </a:xfrm>
        </p:spPr>
        <p:txBody>
          <a:bodyPr/>
          <a:lstStyle>
            <a:lvl1pPr marL="0" indent="0" algn="ctr">
              <a:buNone/>
              <a:defRPr sz="1500">
                <a:solidFill>
                  <a:schemeClr val="tx1">
                    <a:lumMod val="50000"/>
                    <a:lumOff val="50000"/>
                  </a:schemeClr>
                </a:solidFill>
              </a:defRPr>
            </a:lvl1pPr>
            <a:lvl2pPr marL="286385" indent="0" algn="ctr">
              <a:buNone/>
              <a:defRPr sz="1250"/>
            </a:lvl2pPr>
            <a:lvl3pPr marL="572135" indent="0" algn="ctr">
              <a:buNone/>
              <a:defRPr sz="1125"/>
            </a:lvl3pPr>
            <a:lvl4pPr marL="858520" indent="0" algn="ctr">
              <a:buNone/>
              <a:defRPr sz="1000"/>
            </a:lvl4pPr>
            <a:lvl5pPr marL="1144905" indent="0" algn="ctr">
              <a:buNone/>
              <a:defRPr sz="1000"/>
            </a:lvl5pPr>
            <a:lvl6pPr marL="1430655" indent="0" algn="ctr">
              <a:buNone/>
              <a:defRPr sz="1000"/>
            </a:lvl6pPr>
            <a:lvl7pPr marL="1717040" indent="0" algn="ctr">
              <a:buNone/>
              <a:defRPr sz="1000"/>
            </a:lvl7pPr>
            <a:lvl8pPr marL="2003425" indent="0" algn="ctr">
              <a:buNone/>
              <a:defRPr sz="1000"/>
            </a:lvl8pPr>
            <a:lvl9pPr marL="2289175" indent="0" algn="ctr">
              <a:buNone/>
              <a:defRPr sz="10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24661" y="9509217"/>
            <a:ext cx="1717072" cy="546234"/>
          </a:xfrm>
          <a:prstGeom prst="rect">
            <a:avLst/>
          </a:prstGeom>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a:xfrm>
            <a:off x="2527911" y="9509217"/>
            <a:ext cx="2575608" cy="54623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5389698" y="9509217"/>
            <a:ext cx="1717072" cy="546234"/>
          </a:xfrm>
          <a:prstGeom prst="rect">
            <a:avLst/>
          </a:prstGeom>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a:prstGeom prst="rect">
            <a:avLst/>
          </a:prstGeo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3" name="内容占位符 2"/>
          <p:cNvSpPr>
            <a:spLocks noGrp="1"/>
          </p:cNvSpPr>
          <p:nvPr>
            <p:ph idx="1"/>
          </p:nvPr>
        </p:nvSpPr>
        <p:spPr>
          <a:xfrm>
            <a:off x="524661" y="2546874"/>
            <a:ext cx="6582109" cy="669445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24661" y="4426868"/>
            <a:ext cx="6582109" cy="4160876"/>
          </a:xfrm>
        </p:spPr>
        <p:txBody>
          <a:bodyPr anchor="t" anchorCtr="0"/>
          <a:lstStyle>
            <a:lvl1pPr>
              <a:defRPr sz="3005"/>
            </a:lvl1pPr>
          </a:lstStyle>
          <a:p>
            <a:r>
              <a:rPr lang="zh-CN" altLang="en-US"/>
              <a:t>单击此处编辑母版标题样式</a:t>
            </a:r>
          </a:p>
        </p:txBody>
      </p:sp>
      <p:sp>
        <p:nvSpPr>
          <p:cNvPr id="3" name="文本占位符 2"/>
          <p:cNvSpPr>
            <a:spLocks noGrp="1"/>
          </p:cNvSpPr>
          <p:nvPr>
            <p:ph type="body" idx="1"/>
          </p:nvPr>
        </p:nvSpPr>
        <p:spPr>
          <a:xfrm>
            <a:off x="524661" y="2576323"/>
            <a:ext cx="6582109" cy="1650101"/>
          </a:xfrm>
        </p:spPr>
        <p:txBody>
          <a:bodyPr lIns="144145" anchor="b" anchorCtr="0"/>
          <a:lstStyle>
            <a:lvl1pPr marL="0" indent="0">
              <a:buNone/>
              <a:defRPr sz="1500">
                <a:solidFill>
                  <a:schemeClr val="tx1">
                    <a:lumMod val="50000"/>
                    <a:lumOff val="50000"/>
                  </a:schemeClr>
                </a:solidFill>
              </a:defRPr>
            </a:lvl1pPr>
            <a:lvl2pPr marL="286385" indent="0">
              <a:buNone/>
              <a:defRPr sz="1250">
                <a:solidFill>
                  <a:schemeClr val="tx1">
                    <a:tint val="75000"/>
                  </a:schemeClr>
                </a:solidFill>
              </a:defRPr>
            </a:lvl2pPr>
            <a:lvl3pPr marL="572135" indent="0">
              <a:buNone/>
              <a:defRPr sz="1125">
                <a:solidFill>
                  <a:schemeClr val="tx1">
                    <a:tint val="75000"/>
                  </a:schemeClr>
                </a:solidFill>
              </a:defRPr>
            </a:lvl3pPr>
            <a:lvl4pPr marL="858520" indent="0">
              <a:buNone/>
              <a:defRPr sz="1000">
                <a:solidFill>
                  <a:schemeClr val="tx1">
                    <a:tint val="75000"/>
                  </a:schemeClr>
                </a:solidFill>
              </a:defRPr>
            </a:lvl4pPr>
            <a:lvl5pPr marL="1144905" indent="0">
              <a:buNone/>
              <a:defRPr sz="1000">
                <a:solidFill>
                  <a:schemeClr val="tx1">
                    <a:tint val="75000"/>
                  </a:schemeClr>
                </a:solidFill>
              </a:defRPr>
            </a:lvl5pPr>
            <a:lvl6pPr marL="1430655" indent="0">
              <a:buNone/>
              <a:defRPr sz="1000">
                <a:solidFill>
                  <a:schemeClr val="tx1">
                    <a:tint val="75000"/>
                  </a:schemeClr>
                </a:solidFill>
              </a:defRPr>
            </a:lvl6pPr>
            <a:lvl7pPr marL="1717040" indent="0">
              <a:buNone/>
              <a:defRPr sz="1000">
                <a:solidFill>
                  <a:schemeClr val="tx1">
                    <a:tint val="75000"/>
                  </a:schemeClr>
                </a:solidFill>
              </a:defRPr>
            </a:lvl7pPr>
            <a:lvl8pPr marL="2003425" indent="0">
              <a:buNone/>
              <a:defRPr sz="1000">
                <a:solidFill>
                  <a:schemeClr val="tx1">
                    <a:tint val="75000"/>
                  </a:schemeClr>
                </a:solidFill>
              </a:defRPr>
            </a:lvl8pPr>
            <a:lvl9pPr marL="2289175" indent="0">
              <a:buNone/>
              <a:defRPr sz="1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524661"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63412" y="2731169"/>
            <a:ext cx="3243358" cy="65096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5853" y="546234"/>
            <a:ext cx="6582109" cy="1196964"/>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525456" y="2217234"/>
            <a:ext cx="3268001"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4" name="内容占位符 3"/>
          <p:cNvSpPr>
            <a:spLocks noGrp="1"/>
          </p:cNvSpPr>
          <p:nvPr>
            <p:ph sz="half" idx="2"/>
          </p:nvPr>
        </p:nvSpPr>
        <p:spPr>
          <a:xfrm>
            <a:off x="524661" y="3543395"/>
            <a:ext cx="3268796"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916275" y="2217234"/>
            <a:ext cx="3190494" cy="1232113"/>
          </a:xfrm>
        </p:spPr>
        <p:txBody>
          <a:bodyPr anchor="ctr" anchorCtr="0"/>
          <a:lstStyle>
            <a:lvl1pPr marL="0" indent="0">
              <a:buNone/>
              <a:defRPr sz="2005">
                <a:solidFill>
                  <a:srgbClr val="0070C0"/>
                </a:solidFill>
              </a:defRPr>
            </a:lvl1pPr>
            <a:lvl2pPr marL="286385" indent="0">
              <a:buNone/>
              <a:defRPr sz="1500"/>
            </a:lvl2pPr>
            <a:lvl3pPr marL="572135" indent="0">
              <a:buNone/>
              <a:defRPr sz="1250"/>
            </a:lvl3pPr>
            <a:lvl4pPr marL="858520" indent="0">
              <a:buNone/>
              <a:defRPr sz="1125"/>
            </a:lvl4pPr>
            <a:lvl5pPr marL="1144905" indent="0">
              <a:buNone/>
              <a:defRPr sz="1125"/>
            </a:lvl5pPr>
            <a:lvl6pPr marL="1430655" indent="0">
              <a:buNone/>
              <a:defRPr sz="1125"/>
            </a:lvl6pPr>
            <a:lvl7pPr marL="1717040" indent="0">
              <a:buNone/>
              <a:defRPr sz="1125"/>
            </a:lvl7pPr>
            <a:lvl8pPr marL="2003425" indent="0">
              <a:buNone/>
              <a:defRPr sz="1125"/>
            </a:lvl8pPr>
            <a:lvl9pPr marL="2289175" indent="0">
              <a:buNone/>
              <a:defRPr sz="1125"/>
            </a:lvl9pPr>
          </a:lstStyle>
          <a:p>
            <a:pPr lvl="0"/>
            <a:r>
              <a:rPr lang="zh-CN" altLang="en-US"/>
              <a:t>单击此处编辑母版文本样式</a:t>
            </a:r>
          </a:p>
        </p:txBody>
      </p:sp>
      <p:sp>
        <p:nvSpPr>
          <p:cNvPr id="6" name="内容占位符 5"/>
          <p:cNvSpPr>
            <a:spLocks noGrp="1"/>
          </p:cNvSpPr>
          <p:nvPr>
            <p:ph sz="quarter" idx="4"/>
          </p:nvPr>
        </p:nvSpPr>
        <p:spPr>
          <a:xfrm>
            <a:off x="3916275" y="3543395"/>
            <a:ext cx="3190494" cy="5715980"/>
          </a:xfrm>
        </p:spPr>
        <p:txBody>
          <a:bodyPr/>
          <a:lstStyle>
            <a:lvl1pPr>
              <a:defRPr sz="1755"/>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4661" y="295441"/>
            <a:ext cx="6582109" cy="1983067"/>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949" y="-285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4600719" y="683980"/>
            <a:ext cx="2749302" cy="1578853"/>
          </a:xfrm>
        </p:spPr>
        <p:txBody>
          <a:bodyPr anchor="b"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4600322" y="2534525"/>
            <a:ext cx="275009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244550" y="-11400"/>
            <a:ext cx="4392445" cy="10265395"/>
          </a:xfrm>
          <a:noFill/>
        </p:spPr>
        <p:txBody>
          <a:bodyPr lIns="252095" tIns="144145"/>
          <a:lstStyle>
            <a:lvl1pPr marL="0" indent="0" algn="ctr">
              <a:buNone/>
              <a:defRPr sz="1125">
                <a:solidFill>
                  <a:schemeClr val="tx1">
                    <a:lumMod val="50000"/>
                    <a:lumOff val="50000"/>
                  </a:schemeClr>
                </a:solidFill>
              </a:defRPr>
            </a:lvl1pPr>
            <a:lvl2pPr marL="286385" indent="0">
              <a:buNone/>
              <a:defRPr sz="1755"/>
            </a:lvl2pPr>
            <a:lvl3pPr marL="572135" indent="0">
              <a:buNone/>
              <a:defRPr sz="1500"/>
            </a:lvl3pPr>
            <a:lvl4pPr marL="858520" indent="0">
              <a:buNone/>
              <a:defRPr sz="1250"/>
            </a:lvl4pPr>
            <a:lvl5pPr marL="1144905" indent="0">
              <a:buNone/>
              <a:defRPr sz="1250"/>
            </a:lvl5pPr>
            <a:lvl6pPr marL="1430655" indent="0">
              <a:buNone/>
              <a:defRPr sz="1250"/>
            </a:lvl6pPr>
            <a:lvl7pPr marL="1717040" indent="0">
              <a:buNone/>
              <a:defRPr sz="1250"/>
            </a:lvl7pPr>
            <a:lvl8pPr marL="2003425" indent="0">
              <a:buNone/>
              <a:defRPr sz="1250"/>
            </a:lvl8pPr>
            <a:lvl9pPr marL="2289175" indent="0">
              <a:buNone/>
              <a:defRPr sz="1250"/>
            </a:lvl9pPr>
          </a:lstStyle>
          <a:p>
            <a:endParaRPr lang="zh-CN" altLang="en-US"/>
          </a:p>
        </p:txBody>
      </p:sp>
      <p:sp>
        <p:nvSpPr>
          <p:cNvPr id="2" name="标题 1"/>
          <p:cNvSpPr>
            <a:spLocks noGrp="1"/>
          </p:cNvSpPr>
          <p:nvPr>
            <p:ph type="title"/>
          </p:nvPr>
        </p:nvSpPr>
        <p:spPr>
          <a:xfrm>
            <a:off x="256368" y="683980"/>
            <a:ext cx="2678950" cy="1578853"/>
          </a:xfrm>
        </p:spPr>
        <p:txBody>
          <a:bodyPr anchor="t" anchorCtr="0"/>
          <a:lstStyle>
            <a:lvl1pPr>
              <a:defRPr sz="2005"/>
            </a:lvl1pPr>
          </a:lstStyle>
          <a:p>
            <a:r>
              <a:rPr lang="zh-CN" altLang="en-US"/>
              <a:t>单击此处编辑母版标题样式</a:t>
            </a:r>
          </a:p>
        </p:txBody>
      </p:sp>
      <p:sp>
        <p:nvSpPr>
          <p:cNvPr id="4" name="文本占位符 3"/>
          <p:cNvSpPr>
            <a:spLocks noGrp="1"/>
          </p:cNvSpPr>
          <p:nvPr>
            <p:ph type="body" sz="half" idx="2"/>
          </p:nvPr>
        </p:nvSpPr>
        <p:spPr>
          <a:xfrm>
            <a:off x="256368" y="2534525"/>
            <a:ext cx="2679347" cy="6703001"/>
          </a:xfrm>
        </p:spPr>
        <p:txBody>
          <a:bodyPr/>
          <a:lstStyle>
            <a:lvl1pPr marL="0" indent="0">
              <a:buNone/>
              <a:defRPr sz="1755">
                <a:solidFill>
                  <a:schemeClr val="tx1"/>
                </a:solidFill>
              </a:defRPr>
            </a:lvl1pPr>
            <a:lvl2pPr marL="286385" indent="0">
              <a:buNone/>
              <a:defRPr sz="1125"/>
            </a:lvl2pPr>
            <a:lvl3pPr marL="572135" indent="0">
              <a:buNone/>
              <a:defRPr sz="1000"/>
            </a:lvl3pPr>
            <a:lvl4pPr marL="858520" indent="0">
              <a:buNone/>
              <a:defRPr sz="875"/>
            </a:lvl4pPr>
            <a:lvl5pPr marL="1144905" indent="0">
              <a:buNone/>
              <a:defRPr sz="875"/>
            </a:lvl5pPr>
            <a:lvl6pPr marL="1430655" indent="0">
              <a:buNone/>
              <a:defRPr sz="875"/>
            </a:lvl6pPr>
            <a:lvl7pPr marL="1717040" indent="0">
              <a:buNone/>
              <a:defRPr sz="875"/>
            </a:lvl7pPr>
            <a:lvl8pPr marL="2003425" indent="0">
              <a:buNone/>
              <a:defRPr sz="875"/>
            </a:lvl8pPr>
            <a:lvl9pPr marL="2289175" indent="0">
              <a:buNone/>
              <a:defRPr sz="8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5461242" y="546234"/>
            <a:ext cx="1645527" cy="86946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524661" y="546234"/>
            <a:ext cx="4841189" cy="86946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24661" y="489235"/>
            <a:ext cx="6582109" cy="8752090"/>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normAutofit/>
          </a:bodyPr>
          <a:lstStyle>
            <a:lvl1pPr algn="l">
              <a:defRPr sz="750">
                <a:solidFill>
                  <a:schemeClr val="tx1">
                    <a:tint val="75000"/>
                  </a:schemeClr>
                </a:solidFill>
              </a:defRPr>
            </a:lvl1pPr>
          </a:lstStyle>
          <a:p>
            <a:fld id="{760FBDFE-C587-4B4C-A407-44438C67B59E}"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normAutofit/>
          </a:bodyP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normAutofit/>
          </a:bodyPr>
          <a:lstStyle>
            <a:lvl1pPr algn="r">
              <a:defRPr sz="75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25"/>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l" defTabSz="572135" rtl="0" eaLnBrk="1" latinLnBrk="0" hangingPunct="1">
        <a:lnSpc>
          <a:spcPct val="90000"/>
        </a:lnSpc>
        <a:spcBef>
          <a:spcPct val="0"/>
        </a:spcBef>
        <a:buNone/>
        <a:defRPr sz="250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500"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4661" y="546234"/>
            <a:ext cx="6582109" cy="198306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24661" y="2731169"/>
            <a:ext cx="6582109" cy="650968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24661" y="9509217"/>
            <a:ext cx="1717072" cy="546234"/>
          </a:xfrm>
          <a:prstGeom prst="rect">
            <a:avLst/>
          </a:prstGeom>
        </p:spPr>
        <p:txBody>
          <a:bodyPr vert="horz" lIns="91440" tIns="45720" rIns="91440" bIns="45720" rtlCol="0" anchor="ctr"/>
          <a:lstStyle>
            <a:lvl1pPr algn="l">
              <a:defRPr sz="750">
                <a:solidFill>
                  <a:schemeClr val="tx1">
                    <a:tint val="75000"/>
                  </a:schemeClr>
                </a:solidFill>
              </a:defRPr>
            </a:lvl1pPr>
          </a:lstStyle>
          <a:p>
            <a:fld id="{59D9C70D-B7C8-466D-B87C-22D855EF72C6}" type="datetimeFigureOut">
              <a:rPr lang="zh-CN" altLang="en-US" smtClean="0"/>
              <a:t>2020/9/7</a:t>
            </a:fld>
            <a:endParaRPr lang="zh-CN" altLang="en-US"/>
          </a:p>
        </p:txBody>
      </p:sp>
      <p:sp>
        <p:nvSpPr>
          <p:cNvPr id="5" name="页脚占位符 4"/>
          <p:cNvSpPr>
            <a:spLocks noGrp="1"/>
          </p:cNvSpPr>
          <p:nvPr>
            <p:ph type="ftr" sz="quarter" idx="3"/>
          </p:nvPr>
        </p:nvSpPr>
        <p:spPr>
          <a:xfrm>
            <a:off x="2527911" y="9509217"/>
            <a:ext cx="2575608" cy="54623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389698" y="9509217"/>
            <a:ext cx="1717072" cy="546234"/>
          </a:xfrm>
          <a:prstGeom prst="rect">
            <a:avLst/>
          </a:prstGeom>
        </p:spPr>
        <p:txBody>
          <a:bodyPr vert="horz" lIns="91440" tIns="45720" rIns="91440" bIns="45720" rtlCol="0" anchor="ctr"/>
          <a:lstStyle>
            <a:lvl1pPr algn="r">
              <a:defRPr sz="75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572135" rtl="0" eaLnBrk="1" latinLnBrk="0" hangingPunct="1">
        <a:lnSpc>
          <a:spcPct val="90000"/>
        </a:lnSpc>
        <a:spcBef>
          <a:spcPct val="0"/>
        </a:spcBef>
        <a:buNone/>
        <a:defRPr sz="2755" kern="1200">
          <a:solidFill>
            <a:schemeClr val="tx1"/>
          </a:solidFill>
          <a:latin typeface="+mj-lt"/>
          <a:ea typeface="+mj-ea"/>
          <a:cs typeface="+mj-cs"/>
        </a:defRPr>
      </a:lvl1pPr>
    </p:titleStyle>
    <p:bodyStyle>
      <a:lvl1pPr marL="142875" indent="-142875" algn="l" defTabSz="572135" rtl="0" eaLnBrk="1" latinLnBrk="0" hangingPunct="1">
        <a:lnSpc>
          <a:spcPct val="90000"/>
        </a:lnSpc>
        <a:spcBef>
          <a:spcPts val="625"/>
        </a:spcBef>
        <a:buFont typeface="Arial" panose="020B0604020202020204" pitchFamily="34" charset="0"/>
        <a:buChar char="•"/>
        <a:defRPr sz="1755" kern="1200">
          <a:solidFill>
            <a:schemeClr val="tx1"/>
          </a:solidFill>
          <a:latin typeface="+mn-lt"/>
          <a:ea typeface="+mn-ea"/>
          <a:cs typeface="+mn-cs"/>
        </a:defRPr>
      </a:lvl1pPr>
      <a:lvl2pPr marL="429260" indent="-142875" algn="l" defTabSz="572135" rtl="0" eaLnBrk="1" latinLnBrk="0" hangingPunct="1">
        <a:lnSpc>
          <a:spcPct val="90000"/>
        </a:lnSpc>
        <a:spcBef>
          <a:spcPct val="63000"/>
        </a:spcBef>
        <a:buFont typeface="Arial" panose="020B0604020202020204" pitchFamily="34" charset="0"/>
        <a:buChar char="•"/>
        <a:defRPr sz="1500" kern="1200">
          <a:solidFill>
            <a:schemeClr val="tx1"/>
          </a:solidFill>
          <a:latin typeface="+mn-lt"/>
          <a:ea typeface="+mn-ea"/>
          <a:cs typeface="+mn-cs"/>
        </a:defRPr>
      </a:lvl2pPr>
      <a:lvl3pPr marL="715645" indent="-142875" algn="l" defTabSz="572135" rtl="0" eaLnBrk="1" latinLnBrk="0" hangingPunct="1">
        <a:lnSpc>
          <a:spcPct val="90000"/>
        </a:lnSpc>
        <a:spcBef>
          <a:spcPct val="63000"/>
        </a:spcBef>
        <a:buFont typeface="Arial" panose="020B0604020202020204" pitchFamily="34" charset="0"/>
        <a:buChar char="•"/>
        <a:defRPr sz="1250" kern="1200">
          <a:solidFill>
            <a:schemeClr val="tx1"/>
          </a:solidFill>
          <a:latin typeface="+mn-lt"/>
          <a:ea typeface="+mn-ea"/>
          <a:cs typeface="+mn-cs"/>
        </a:defRPr>
      </a:lvl3pPr>
      <a:lvl4pPr marL="100139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4pPr>
      <a:lvl5pPr marL="128778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5pPr>
      <a:lvl6pPr marL="157416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6pPr>
      <a:lvl7pPr marL="185991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7pPr>
      <a:lvl8pPr marL="2146300"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8pPr>
      <a:lvl9pPr marL="2432685" indent="-142875" algn="l" defTabSz="572135" rtl="0" eaLnBrk="1" latinLnBrk="0" hangingPunct="1">
        <a:lnSpc>
          <a:spcPct val="90000"/>
        </a:lnSpc>
        <a:spcBef>
          <a:spcPct val="6300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2135" rtl="0" eaLnBrk="1" latinLnBrk="0" hangingPunct="1">
        <a:defRPr sz="1125" kern="1200">
          <a:solidFill>
            <a:schemeClr val="tx1"/>
          </a:solidFill>
          <a:latin typeface="+mn-lt"/>
          <a:ea typeface="+mn-ea"/>
          <a:cs typeface="+mn-cs"/>
        </a:defRPr>
      </a:lvl1pPr>
      <a:lvl2pPr marL="286385" algn="l" defTabSz="572135" rtl="0" eaLnBrk="1" latinLnBrk="0" hangingPunct="1">
        <a:defRPr sz="1125" kern="1200">
          <a:solidFill>
            <a:schemeClr val="tx1"/>
          </a:solidFill>
          <a:latin typeface="+mn-lt"/>
          <a:ea typeface="+mn-ea"/>
          <a:cs typeface="+mn-cs"/>
        </a:defRPr>
      </a:lvl2pPr>
      <a:lvl3pPr marL="572135" algn="l" defTabSz="572135" rtl="0" eaLnBrk="1" latinLnBrk="0" hangingPunct="1">
        <a:defRPr sz="1125" kern="1200">
          <a:solidFill>
            <a:schemeClr val="tx1"/>
          </a:solidFill>
          <a:latin typeface="+mn-lt"/>
          <a:ea typeface="+mn-ea"/>
          <a:cs typeface="+mn-cs"/>
        </a:defRPr>
      </a:lvl3pPr>
      <a:lvl4pPr marL="858520" algn="l" defTabSz="572135" rtl="0" eaLnBrk="1" latinLnBrk="0" hangingPunct="1">
        <a:defRPr sz="1125" kern="1200">
          <a:solidFill>
            <a:schemeClr val="tx1"/>
          </a:solidFill>
          <a:latin typeface="+mn-lt"/>
          <a:ea typeface="+mn-ea"/>
          <a:cs typeface="+mn-cs"/>
        </a:defRPr>
      </a:lvl4pPr>
      <a:lvl5pPr marL="1144905" algn="l" defTabSz="572135" rtl="0" eaLnBrk="1" latinLnBrk="0" hangingPunct="1">
        <a:defRPr sz="1125" kern="1200">
          <a:solidFill>
            <a:schemeClr val="tx1"/>
          </a:solidFill>
          <a:latin typeface="+mn-lt"/>
          <a:ea typeface="+mn-ea"/>
          <a:cs typeface="+mn-cs"/>
        </a:defRPr>
      </a:lvl5pPr>
      <a:lvl6pPr marL="1430655" algn="l" defTabSz="572135" rtl="0" eaLnBrk="1" latinLnBrk="0" hangingPunct="1">
        <a:defRPr sz="1125" kern="1200">
          <a:solidFill>
            <a:schemeClr val="tx1"/>
          </a:solidFill>
          <a:latin typeface="+mn-lt"/>
          <a:ea typeface="+mn-ea"/>
          <a:cs typeface="+mn-cs"/>
        </a:defRPr>
      </a:lvl6pPr>
      <a:lvl7pPr marL="1717040" algn="l" defTabSz="572135" rtl="0" eaLnBrk="1" latinLnBrk="0" hangingPunct="1">
        <a:defRPr sz="1125" kern="1200">
          <a:solidFill>
            <a:schemeClr val="tx1"/>
          </a:solidFill>
          <a:latin typeface="+mn-lt"/>
          <a:ea typeface="+mn-ea"/>
          <a:cs typeface="+mn-cs"/>
        </a:defRPr>
      </a:lvl7pPr>
      <a:lvl8pPr marL="2003425" algn="l" defTabSz="572135" rtl="0" eaLnBrk="1" latinLnBrk="0" hangingPunct="1">
        <a:defRPr sz="1125" kern="1200">
          <a:solidFill>
            <a:schemeClr val="tx1"/>
          </a:solidFill>
          <a:latin typeface="+mn-lt"/>
          <a:ea typeface="+mn-ea"/>
          <a:cs typeface="+mn-cs"/>
        </a:defRPr>
      </a:lvl8pPr>
      <a:lvl9pPr marL="2289175" algn="l" defTabSz="572135"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0.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3.xml"/><Relationship Id="rId7" Type="http://schemas.openxmlformats.org/officeDocument/2006/relationships/image" Target="../media/image13.svg"/><Relationship Id="rId12" Type="http://schemas.openxmlformats.org/officeDocument/2006/relationships/image" Target="../media/image16.png"/><Relationship Id="rId2" Type="http://schemas.openxmlformats.org/officeDocument/2006/relationships/slideLayout" Target="../slideLayouts/slideLayout45.xml"/><Relationship Id="rId1" Type="http://schemas.openxmlformats.org/officeDocument/2006/relationships/tags" Target="../tags/tag10.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5.sv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www.wwhsbio.com" TargetMode="External"/><Relationship Id="rId2" Type="http://schemas.openxmlformats.org/officeDocument/2006/relationships/slideLayout" Target="../slideLayouts/slideLayout89.xml"/><Relationship Id="rId1" Type="http://schemas.openxmlformats.org/officeDocument/2006/relationships/tags" Target="../tags/tag1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mailto:info@wwhsbio.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wwhsbio.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svg"/><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sv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slideLayout" Target="../slideLayouts/slideLayout67.xml"/><Relationship Id="rId1" Type="http://schemas.openxmlformats.org/officeDocument/2006/relationships/tags" Target="../tags/tag6.xml"/><Relationship Id="rId6" Type="http://schemas.openxmlformats.org/officeDocument/2006/relationships/image" Target="../media/image15.svg"/><Relationship Id="rId11" Type="http://schemas.openxmlformats.org/officeDocument/2006/relationships/comments" Target="../comments/comment1.xml"/><Relationship Id="rId5" Type="http://schemas.openxmlformats.org/officeDocument/2006/relationships/image" Target="../media/image14.png"/><Relationship Id="rId10" Type="http://schemas.openxmlformats.org/officeDocument/2006/relationships/image" Target="../media/image13.svg"/><Relationship Id="rId4" Type="http://schemas.openxmlformats.org/officeDocument/2006/relationships/chart" Target="../charts/chart2.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13.sv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slideLayout" Target="../slideLayouts/slideLayout56.xml"/><Relationship Id="rId1" Type="http://schemas.openxmlformats.org/officeDocument/2006/relationships/tags" Target="../tags/tag8.xml"/><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slideLayout" Target="../slideLayouts/slideLayout78.xml"/><Relationship Id="rId1" Type="http://schemas.openxmlformats.org/officeDocument/2006/relationships/tags" Target="../tags/tag9.xml"/><Relationship Id="rId6" Type="http://schemas.openxmlformats.org/officeDocument/2006/relationships/image" Target="../media/image13.svg"/><Relationship Id="rId5"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548890" y="8547716"/>
            <a:ext cx="3122930" cy="337185"/>
          </a:xfrm>
          <a:prstGeom prst="rect">
            <a:avLst/>
          </a:prstGeom>
          <a:noFill/>
        </p:spPr>
        <p:txBody>
          <a:bodyPr wrap="square" rtlCol="0">
            <a:spAutoFit/>
          </a:bodyPr>
          <a:lstStyle/>
          <a:p>
            <a:r>
              <a:rPr lang="en-US" altLang="zh-CN" sz="1600" b="1" dirty="0">
                <a:latin typeface="微软雅黑" panose="020B0503020204020204" charset="-122"/>
                <a:ea typeface="微软雅黑" panose="020B0503020204020204" charset="-122"/>
              </a:rPr>
              <a:t> 0 7 5 5 - 8 4 2 3 5 5 9 6</a:t>
            </a:r>
          </a:p>
        </p:txBody>
      </p:sp>
      <p:pic>
        <p:nvPicPr>
          <p:cNvPr id="13" name="图片 12"/>
          <p:cNvPicPr>
            <a:picLocks noChangeAspect="1"/>
          </p:cNvPicPr>
          <p:nvPr/>
        </p:nvPicPr>
        <p:blipFill>
          <a:blip r:embed="rId3"/>
          <a:stretch>
            <a:fillRect/>
          </a:stretch>
        </p:blipFill>
        <p:spPr>
          <a:xfrm>
            <a:off x="2134235" y="8455006"/>
            <a:ext cx="481330" cy="429895"/>
          </a:xfrm>
          <a:prstGeom prst="rect">
            <a:avLst/>
          </a:prstGeom>
        </p:spPr>
      </p:pic>
      <p:grpSp>
        <p:nvGrpSpPr>
          <p:cNvPr id="25" name="组合 24"/>
          <p:cNvGrpSpPr/>
          <p:nvPr/>
        </p:nvGrpSpPr>
        <p:grpSpPr>
          <a:xfrm>
            <a:off x="2192655" y="9103341"/>
            <a:ext cx="3209290" cy="300990"/>
            <a:chOff x="3381" y="14157"/>
            <a:chExt cx="5054" cy="474"/>
          </a:xfrm>
        </p:grpSpPr>
        <p:sp>
          <p:nvSpPr>
            <p:cNvPr id="18" name="新月形 17"/>
            <p:cNvSpPr/>
            <p:nvPr/>
          </p:nvSpPr>
          <p:spPr>
            <a:xfrm>
              <a:off x="3381" y="14157"/>
              <a:ext cx="340" cy="454"/>
            </a:xfrm>
            <a:prstGeom prst="mo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689" y="14157"/>
              <a:ext cx="4394" cy="454"/>
              <a:chOff x="3689" y="14157"/>
              <a:chExt cx="4394" cy="454"/>
            </a:xfrm>
          </p:grpSpPr>
          <p:cxnSp>
            <p:nvCxnSpPr>
              <p:cNvPr id="19" name="直接连接符 18"/>
              <p:cNvCxnSpPr/>
              <p:nvPr/>
            </p:nvCxnSpPr>
            <p:spPr>
              <a:xfrm flipV="1">
                <a:off x="3689" y="14157"/>
                <a:ext cx="4395"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689" y="14611"/>
                <a:ext cx="435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2" name="新月形 21"/>
            <p:cNvSpPr/>
            <p:nvPr/>
          </p:nvSpPr>
          <p:spPr>
            <a:xfrm flipH="1">
              <a:off x="8039" y="14177"/>
              <a:ext cx="397" cy="454"/>
            </a:xfrm>
            <a:prstGeom prst="moon">
              <a:avLst>
                <a:gd name="adj" fmla="val 44815"/>
              </a:avLst>
            </a:prstGeom>
            <a:solidFill>
              <a:srgbClr val="C9C9C9"/>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473960" y="9084926"/>
            <a:ext cx="2590800" cy="306705"/>
          </a:xfrm>
          <a:prstGeom prst="rect">
            <a:avLst/>
          </a:prstGeom>
          <a:noFill/>
        </p:spPr>
        <p:txBody>
          <a:bodyPr wrap="square" rtlCol="0">
            <a:spAutoFit/>
          </a:bodyPr>
          <a:lstStyle/>
          <a:p>
            <a:pPr algn="ctr"/>
            <a:r>
              <a:rPr lang="en-US" altLang="zh-CN" sz="1400" dirty="0">
                <a:latin typeface="微软雅黑" panose="020B0503020204020204" charset="-122"/>
                <a:ea typeface="微软雅黑" panose="020B0503020204020204" charset="-122"/>
              </a:rPr>
              <a:t>www.wwhsbio.com</a:t>
            </a:r>
          </a:p>
        </p:txBody>
      </p:sp>
      <p:sp>
        <p:nvSpPr>
          <p:cNvPr id="27" name="椭圆 26"/>
          <p:cNvSpPr/>
          <p:nvPr/>
        </p:nvSpPr>
        <p:spPr>
          <a:xfrm>
            <a:off x="5106670" y="9103341"/>
            <a:ext cx="288000" cy="275590"/>
          </a:xfrm>
          <a:prstGeom prst="ellipse">
            <a:avLst/>
          </a:prstGeom>
          <a:solidFill>
            <a:srgbClr val="0094F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148580" y="9180811"/>
            <a:ext cx="190500" cy="173990"/>
            <a:chOff x="8121" y="14309"/>
            <a:chExt cx="300" cy="274"/>
          </a:xfrm>
        </p:grpSpPr>
        <p:sp>
          <p:nvSpPr>
            <p:cNvPr id="28" name="椭圆 27"/>
            <p:cNvSpPr/>
            <p:nvPr/>
          </p:nvSpPr>
          <p:spPr>
            <a:xfrm>
              <a:off x="8224" y="14309"/>
              <a:ext cx="197" cy="180"/>
            </a:xfrm>
            <a:prstGeom prst="ellipse">
              <a:avLst/>
            </a:prstGeom>
            <a:solidFill>
              <a:srgbClr val="0094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stCxn id="28" idx="3"/>
              <a:endCxn id="27" idx="3"/>
            </p:cNvCxnSpPr>
            <p:nvPr/>
          </p:nvCxnSpPr>
          <p:spPr>
            <a:xfrm flipH="1">
              <a:off x="8121" y="14463"/>
              <a:ext cx="131" cy="1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文本框 22">
            <a:extLst>
              <a:ext uri="{FF2B5EF4-FFF2-40B4-BE49-F238E27FC236}">
                <a16:creationId xmlns:a16="http://schemas.microsoft.com/office/drawing/2014/main" id="{D49AC867-44A5-470B-9527-FB12480ECB18}"/>
              </a:ext>
            </a:extLst>
          </p:cNvPr>
          <p:cNvSpPr txBox="1"/>
          <p:nvPr/>
        </p:nvSpPr>
        <p:spPr>
          <a:xfrm>
            <a:off x="0" y="6193236"/>
            <a:ext cx="7651673" cy="2185214"/>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cs typeface="微软雅黑" panose="020B0503020204020204" charset="-122"/>
              </a:rPr>
              <a:t>基于红外荧光增强和纳米生物技术</a:t>
            </a:r>
            <a:endParaRPr lang="en-US" altLang="zh-CN" sz="2800" b="1" dirty="0">
              <a:latin typeface="微软雅黑" panose="020B0503020204020204" charset="-122"/>
              <a:ea typeface="微软雅黑" panose="020B0503020204020204" charset="-122"/>
              <a:cs typeface="微软雅黑" panose="020B0503020204020204" charset="-122"/>
            </a:endParaRPr>
          </a:p>
          <a:p>
            <a:pPr algn="ctr"/>
            <a:r>
              <a:rPr lang="zh-CN" altLang="en-US" sz="2800" b="1" dirty="0">
                <a:latin typeface="微软雅黑" panose="020B0503020204020204" charset="-122"/>
                <a:ea typeface="微软雅黑" panose="020B0503020204020204" charset="-122"/>
                <a:cs typeface="微软雅黑" panose="020B0503020204020204" charset="-122"/>
              </a:rPr>
              <a:t>的创新检测平台和体外检测试剂</a:t>
            </a:r>
            <a:endParaRPr lang="en-US" altLang="zh-CN" sz="2800" b="1" dirty="0">
              <a:latin typeface="微软雅黑" panose="020B0503020204020204" charset="-122"/>
              <a:ea typeface="微软雅黑" panose="020B0503020204020204" charset="-122"/>
            </a:endParaRPr>
          </a:p>
          <a:p>
            <a:pPr algn="ctr"/>
            <a:endParaRPr lang="zh-CN" altLang="zh-CN" sz="2000" dirty="0">
              <a:latin typeface="微软雅黑" panose="020B0503020204020204" charset="-122"/>
              <a:ea typeface="微软雅黑" panose="020B0503020204020204" charset="-122"/>
            </a:endParaRPr>
          </a:p>
          <a:p>
            <a:pPr algn="ctr"/>
            <a:r>
              <a:rPr lang="zh-CN" altLang="zh-CN" sz="2000" dirty="0">
                <a:latin typeface="微软雅黑" panose="020B0503020204020204" charset="-122"/>
                <a:ea typeface="微软雅黑" panose="020B0503020204020204" charset="-122"/>
                <a:cs typeface="微软雅黑" panose="020B0503020204020204" charset="-122"/>
              </a:rPr>
              <a:t>深圳无微华斯生物科技有限公司</a:t>
            </a:r>
          </a:p>
          <a:p>
            <a:pPr algn="ctr"/>
            <a:r>
              <a:rPr lang="zh-CN" altLang="zh-CN" sz="2000" dirty="0">
                <a:latin typeface="微软雅黑" panose="020B0503020204020204" charset="-122"/>
                <a:ea typeface="微软雅黑" panose="020B0503020204020204" charset="-122"/>
                <a:cs typeface="微软雅黑" panose="020B0503020204020204" charset="-122"/>
              </a:rPr>
              <a:t>WWHS B</a:t>
            </a:r>
            <a:r>
              <a:rPr lang="en-US" altLang="zh-CN" sz="2000" dirty="0" err="1">
                <a:latin typeface="微软雅黑" panose="020B0503020204020204" charset="-122"/>
                <a:ea typeface="微软雅黑" panose="020B0503020204020204" charset="-122"/>
                <a:cs typeface="微软雅黑" panose="020B0503020204020204" charset="-122"/>
              </a:rPr>
              <a:t>iotech</a:t>
            </a:r>
            <a:r>
              <a:rPr lang="en-US" altLang="zh-CN" sz="2000" dirty="0">
                <a:latin typeface="微软雅黑" panose="020B0503020204020204" charset="-122"/>
                <a:ea typeface="微软雅黑" panose="020B0503020204020204" charset="-122"/>
                <a:cs typeface="微软雅黑" panose="020B0503020204020204" charset="-122"/>
              </a:rPr>
              <a:t>. Inc</a:t>
            </a:r>
          </a:p>
          <a:p>
            <a:pPr algn="ctr"/>
            <a:endParaRPr lang="zh-CN" altLang="zh-CN" sz="2000" dirty="0">
              <a:latin typeface="微软雅黑" panose="020B0503020204020204" charset="-122"/>
              <a:ea typeface="微软雅黑" panose="020B0503020204020204" charset="-122"/>
              <a:cs typeface="微软雅黑" panose="020B0503020204020204" charset="-122"/>
            </a:endParaRPr>
          </a:p>
        </p:txBody>
      </p:sp>
      <p:sp>
        <p:nvSpPr>
          <p:cNvPr id="33" name="矩形 32">
            <a:extLst>
              <a:ext uri="{FF2B5EF4-FFF2-40B4-BE49-F238E27FC236}">
                <a16:creationId xmlns:a16="http://schemas.microsoft.com/office/drawing/2014/main" id="{B29306A4-E517-4DA7-9559-60F24B59404D}"/>
              </a:ext>
            </a:extLst>
          </p:cNvPr>
          <p:cNvSpPr/>
          <p:nvPr/>
        </p:nvSpPr>
        <p:spPr>
          <a:xfrm>
            <a:off x="729615" y="3870080"/>
            <a:ext cx="38957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E2575D40-4F9E-4B5C-AB65-8CEEB152023D}"/>
              </a:ext>
            </a:extLst>
          </p:cNvPr>
          <p:cNvSpPr/>
          <p:nvPr/>
        </p:nvSpPr>
        <p:spPr>
          <a:xfrm>
            <a:off x="-20561" y="1374629"/>
            <a:ext cx="7672233" cy="544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华文新魏" pitchFamily="2" charset="-122"/>
                <a:ea typeface="华文新魏" pitchFamily="2" charset="-122"/>
              </a:rPr>
              <a:t>  </a:t>
            </a:r>
            <a:r>
              <a:rPr lang="zh-CN" altLang="en-US" b="1" dirty="0">
                <a:solidFill>
                  <a:srgbClr val="FFFF00"/>
                </a:solidFill>
                <a:latin typeface="华文新魏" pitchFamily="2" charset="-122"/>
                <a:ea typeface="华文新魏" pitchFamily="2" charset="-122"/>
              </a:rPr>
              <a:t>无创微创精准快速检测</a:t>
            </a:r>
            <a:endParaRPr lang="en-US" altLang="zh-CN" b="1" dirty="0">
              <a:solidFill>
                <a:srgbClr val="FFFF00"/>
              </a:solidFill>
              <a:latin typeface="华文新魏" pitchFamily="2" charset="-122"/>
              <a:ea typeface="华文新魏" pitchFamily="2" charset="-122"/>
            </a:endParaRPr>
          </a:p>
        </p:txBody>
      </p:sp>
      <p:pic>
        <p:nvPicPr>
          <p:cNvPr id="38" name="Picture 4" descr="C:\Users\Administrator\Desktop\透明底-无微华斯 logo.png">
            <a:extLst>
              <a:ext uri="{FF2B5EF4-FFF2-40B4-BE49-F238E27FC236}">
                <a16:creationId xmlns:a16="http://schemas.microsoft.com/office/drawing/2014/main" id="{0E9A5953-A3E9-4060-B854-ACF4E56E91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40" y="145556"/>
            <a:ext cx="820937" cy="872003"/>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0">
            <a:extLst>
              <a:ext uri="{FF2B5EF4-FFF2-40B4-BE49-F238E27FC236}">
                <a16:creationId xmlns:a16="http://schemas.microsoft.com/office/drawing/2014/main" id="{4C72EF27-2710-4079-85C1-C0F80BC86E74}"/>
              </a:ext>
            </a:extLst>
          </p:cNvPr>
          <p:cNvSpPr txBox="1"/>
          <p:nvPr/>
        </p:nvSpPr>
        <p:spPr>
          <a:xfrm>
            <a:off x="4504811" y="127728"/>
            <a:ext cx="3084414" cy="400110"/>
          </a:xfrm>
          <a:prstGeom prst="rect">
            <a:avLst/>
          </a:prstGeom>
          <a:noFill/>
        </p:spPr>
        <p:txBody>
          <a:bodyPr wrap="square" rtlCol="0" anchor="t">
            <a:spAutoFit/>
          </a:bodyPr>
          <a:lstStyle/>
          <a:p>
            <a:pPr algn="r"/>
            <a:r>
              <a:rPr lang="zh-CN" altLang="en-US" sz="2000" b="1" dirty="0">
                <a:latin typeface="宋体" panose="02010600030101010101" pitchFamily="2" charset="-122"/>
                <a:ea typeface="宋体" panose="02010600030101010101" pitchFamily="2" charset="-122"/>
                <a:cs typeface="微软雅黑" panose="020B0503020204020204" charset="-122"/>
                <a:sym typeface="+mn-ea"/>
              </a:rPr>
              <a:t>无微不至  爱人如斯</a:t>
            </a:r>
            <a:endParaRPr lang="en-US" altLang="zh-CN" sz="2000" dirty="0">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951F7077-6A28-4A01-8AC8-54E274BCAB26}"/>
              </a:ext>
            </a:extLst>
          </p:cNvPr>
          <p:cNvPicPr>
            <a:picLocks noChangeAspect="1"/>
          </p:cNvPicPr>
          <p:nvPr/>
        </p:nvPicPr>
        <p:blipFill>
          <a:blip r:embed="rId5"/>
          <a:stretch>
            <a:fillRect/>
          </a:stretch>
        </p:blipFill>
        <p:spPr>
          <a:xfrm>
            <a:off x="-20560" y="1895536"/>
            <a:ext cx="7631113" cy="3518604"/>
          </a:xfrm>
          <a:prstGeom prst="rect">
            <a:avLst/>
          </a:prstGeom>
        </p:spPr>
      </p:pic>
      <p:sp>
        <p:nvSpPr>
          <p:cNvPr id="35" name="矩形 34">
            <a:extLst>
              <a:ext uri="{FF2B5EF4-FFF2-40B4-BE49-F238E27FC236}">
                <a16:creationId xmlns:a16="http://schemas.microsoft.com/office/drawing/2014/main" id="{B152CA87-D86C-4C58-9B07-6B85660B018F}"/>
              </a:ext>
            </a:extLst>
          </p:cNvPr>
          <p:cNvSpPr/>
          <p:nvPr/>
        </p:nvSpPr>
        <p:spPr>
          <a:xfrm>
            <a:off x="-20561" y="5411073"/>
            <a:ext cx="7672233" cy="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华文新魏" pitchFamily="2" charset="-122"/>
                <a:ea typeface="华文新魏" pitchFamily="2" charset="-122"/>
              </a:rPr>
              <a:t>                                                                                  </a:t>
            </a:r>
            <a:r>
              <a:rPr lang="en-US" altLang="zh-CN" b="1" dirty="0">
                <a:solidFill>
                  <a:srgbClr val="FFC000"/>
                </a:solidFill>
                <a:latin typeface="华文新魏" pitchFamily="2" charset="-122"/>
                <a:ea typeface="华文新魏" pitchFamily="2" charset="-122"/>
              </a:rPr>
              <a:t>IVD</a:t>
            </a:r>
            <a:r>
              <a:rPr lang="zh-CN" altLang="en-US" b="1" dirty="0">
                <a:solidFill>
                  <a:srgbClr val="FFC000"/>
                </a:solidFill>
                <a:latin typeface="华文新魏" pitchFamily="2" charset="-122"/>
                <a:ea typeface="华文新魏" pitchFamily="2" charset="-122"/>
              </a:rPr>
              <a:t>领域革命性成果</a:t>
            </a:r>
            <a:endParaRPr lang="en-US" altLang="zh-CN" b="1" dirty="0">
              <a:solidFill>
                <a:srgbClr val="FFC000"/>
              </a:solidFill>
              <a:latin typeface="华文新魏" pitchFamily="2" charset="-122"/>
              <a:ea typeface="华文新魏"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809625" y="151154"/>
            <a:ext cx="6343015" cy="460375"/>
          </a:xfrm>
          <a:prstGeom prst="rect">
            <a:avLst/>
          </a:prstGeom>
          <a:solidFill>
            <a:schemeClr val="accent4">
              <a:lumMod val="60000"/>
              <a:lumOff val="40000"/>
            </a:schemeClr>
          </a:solidFill>
          <a:ln>
            <a:solidFill>
              <a:srgbClr val="FFFF00"/>
            </a:solidFill>
          </a:ln>
        </p:spPr>
        <p:txBody>
          <a:bodyPr wrap="square" rtlCol="0">
            <a:spAutoFit/>
          </a:bodyPr>
          <a:lstStyle/>
          <a:p>
            <a:pPr lvl="0"/>
            <a:r>
              <a:rPr lang="zh-CN" altLang="en-US" sz="2400" dirty="0">
                <a:latin typeface="Arial" panose="020B0604020202020204" pitchFamily="34" charset="0"/>
                <a:ea typeface="宋体" panose="02010600030101010101" pitchFamily="2" charset="-122"/>
                <a:cs typeface="Arial" panose="020B0604020202020204" pitchFamily="34" charset="0"/>
                <a:sym typeface="+mn-ea"/>
              </a:rPr>
              <a:t>脂蛋白磷脂酶A2（Lp-PLA2）</a:t>
            </a:r>
          </a:p>
        </p:txBody>
      </p:sp>
      <p:sp>
        <p:nvSpPr>
          <p:cNvPr id="20" name="矩形 19"/>
          <p:cNvSpPr/>
          <p:nvPr/>
        </p:nvSpPr>
        <p:spPr>
          <a:xfrm>
            <a:off x="250190" y="151154"/>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17" name="组合 16"/>
          <p:cNvGrpSpPr/>
          <p:nvPr/>
        </p:nvGrpSpPr>
        <p:grpSpPr>
          <a:xfrm>
            <a:off x="800735" y="4742396"/>
            <a:ext cx="1708150" cy="400050"/>
            <a:chOff x="827" y="6954"/>
            <a:chExt cx="2690" cy="630"/>
          </a:xfrm>
        </p:grpSpPr>
        <p:sp>
          <p:nvSpPr>
            <p:cNvPr id="28" name="文本框 27"/>
            <p:cNvSpPr txBox="1"/>
            <p:nvPr/>
          </p:nvSpPr>
          <p:spPr>
            <a:xfrm>
              <a:off x="1334" y="6954"/>
              <a:ext cx="2183" cy="630"/>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对照实验</a:t>
              </a:r>
            </a:p>
          </p:txBody>
        </p:sp>
        <p:sp>
          <p:nvSpPr>
            <p:cNvPr id="29" name="同心圆 1"/>
            <p:cNvSpPr/>
            <p:nvPr/>
          </p:nvSpPr>
          <p:spPr>
            <a:xfrm>
              <a:off x="827" y="7032"/>
              <a:ext cx="499" cy="466"/>
            </a:xfrm>
            <a:prstGeom prst="donut">
              <a:avLst/>
            </a:prstGeom>
          </p:spPr>
          <p:style>
            <a:lnRef idx="3">
              <a:schemeClr val="lt1"/>
            </a:lnRef>
            <a:fillRef idx="1">
              <a:schemeClr val="accent4"/>
            </a:fillRef>
            <a:effectRef idx="1">
              <a:schemeClr val="accent4"/>
            </a:effectRef>
            <a:fontRef idx="minor">
              <a:schemeClr val="lt1"/>
            </a:fontRef>
          </p:style>
        </p:sp>
      </p:grpSp>
      <p:grpSp>
        <p:nvGrpSpPr>
          <p:cNvPr id="32" name="组合 31"/>
          <p:cNvGrpSpPr/>
          <p:nvPr/>
        </p:nvGrpSpPr>
        <p:grpSpPr>
          <a:xfrm>
            <a:off x="531165" y="8531860"/>
            <a:ext cx="6415405" cy="1052195"/>
            <a:chOff x="888" y="12630"/>
            <a:chExt cx="10103" cy="1657"/>
          </a:xfrm>
        </p:grpSpPr>
        <p:grpSp>
          <p:nvGrpSpPr>
            <p:cNvPr id="73" name="组合 72"/>
            <p:cNvGrpSpPr/>
            <p:nvPr/>
          </p:nvGrpSpPr>
          <p:grpSpPr>
            <a:xfrm>
              <a:off x="888" y="12630"/>
              <a:ext cx="10103" cy="1657"/>
              <a:chOff x="891" y="12846"/>
              <a:chExt cx="10103" cy="1657"/>
            </a:xfrm>
          </p:grpSpPr>
          <p:pic>
            <p:nvPicPr>
              <p:cNvPr id="51" name="图片 50" descr="348137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 y="12846"/>
                <a:ext cx="738" cy="738"/>
              </a:xfrm>
              <a:prstGeom prst="rect">
                <a:avLst/>
              </a:prstGeom>
            </p:spPr>
          </p:pic>
          <p:sp>
            <p:nvSpPr>
              <p:cNvPr id="54" name="文本框 53"/>
              <p:cNvSpPr txBox="1"/>
              <p:nvPr/>
            </p:nvSpPr>
            <p:spPr>
              <a:xfrm>
                <a:off x="1629" y="13584"/>
                <a:ext cx="9365" cy="919"/>
              </a:xfrm>
              <a:prstGeom prst="rect">
                <a:avLst/>
              </a:prstGeom>
              <a:noFill/>
            </p:spPr>
            <p:txBody>
              <a:bodyPr wrap="square" rtlCol="0">
                <a:spAutoFit/>
              </a:bodyPr>
              <a:lstStyle/>
              <a:p>
                <a:r>
                  <a:rPr lang="zh-CN" sz="1600" dirty="0">
                    <a:latin typeface="Arial" panose="020B0604020202020204" pitchFamily="34" charset="0"/>
                    <a:ea typeface="宋体" panose="02010600030101010101" pitchFamily="2" charset="-122"/>
                    <a:cs typeface="Arial" panose="020B0604020202020204" pitchFamily="34" charset="0"/>
                  </a:rPr>
                  <a:t>心内科、神经内科、内分泌科、神经外科、老干科、外科、内科、急诊科、检验科、</a:t>
                </a:r>
                <a:r>
                  <a:rPr lang="en-US" altLang="zh-CN" sz="1600" dirty="0">
                    <a:latin typeface="Arial" panose="020B0604020202020204" pitchFamily="34" charset="0"/>
                    <a:ea typeface="宋体" panose="02010600030101010101" pitchFamily="2" charset="-122"/>
                    <a:cs typeface="Arial" panose="020B0604020202020204" pitchFamily="34" charset="0"/>
                  </a:rPr>
                  <a:t>ICU</a:t>
                </a:r>
                <a:r>
                  <a:rPr lang="zh-CN" altLang="en-US" sz="1600" dirty="0">
                    <a:latin typeface="Arial" panose="020B0604020202020204" pitchFamily="34" charset="0"/>
                    <a:ea typeface="宋体" panose="02010600030101010101" pitchFamily="2" charset="-122"/>
                    <a:cs typeface="Arial" panose="020B0604020202020204" pitchFamily="34" charset="0"/>
                  </a:rPr>
                  <a:t>、健康管理中心等。</a:t>
                </a:r>
              </a:p>
            </p:txBody>
          </p:sp>
        </p:grpSp>
        <p:sp>
          <p:nvSpPr>
            <p:cNvPr id="53" name="文本框 52"/>
            <p:cNvSpPr txBox="1"/>
            <p:nvPr/>
          </p:nvSpPr>
          <p:spPr>
            <a:xfrm>
              <a:off x="1626" y="12740"/>
              <a:ext cx="2325"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应用科室</a:t>
              </a:r>
            </a:p>
          </p:txBody>
        </p:sp>
      </p:grpSp>
      <p:grpSp>
        <p:nvGrpSpPr>
          <p:cNvPr id="7" name="组合 6">
            <a:extLst>
              <a:ext uri="{FF2B5EF4-FFF2-40B4-BE49-F238E27FC236}">
                <a16:creationId xmlns:a16="http://schemas.microsoft.com/office/drawing/2014/main" id="{292D2172-62EA-434D-9CC6-7352E6FE1061}"/>
              </a:ext>
            </a:extLst>
          </p:cNvPr>
          <p:cNvGrpSpPr/>
          <p:nvPr/>
        </p:nvGrpSpPr>
        <p:grpSpPr>
          <a:xfrm>
            <a:off x="4220210" y="4741761"/>
            <a:ext cx="2723922" cy="3417570"/>
            <a:chOff x="4220210" y="4300321"/>
            <a:chExt cx="2723922" cy="3417570"/>
          </a:xfrm>
        </p:grpSpPr>
        <p:grpSp>
          <p:nvGrpSpPr>
            <p:cNvPr id="22" name="组合 21"/>
            <p:cNvGrpSpPr/>
            <p:nvPr/>
          </p:nvGrpSpPr>
          <p:grpSpPr>
            <a:xfrm>
              <a:off x="4220210" y="4300321"/>
              <a:ext cx="2705100" cy="3417570"/>
              <a:chOff x="6539" y="7196"/>
              <a:chExt cx="4260" cy="5382"/>
            </a:xfrm>
          </p:grpSpPr>
          <p:sp>
            <p:nvSpPr>
              <p:cNvPr id="37" name="文本框 36"/>
              <p:cNvSpPr txBox="1"/>
              <p:nvPr/>
            </p:nvSpPr>
            <p:spPr>
              <a:xfrm>
                <a:off x="7406" y="7196"/>
                <a:ext cx="3141" cy="630"/>
              </a:xfrm>
              <a:prstGeom prst="rect">
                <a:avLst/>
              </a:prstGeom>
              <a:noFill/>
            </p:spPr>
            <p:txBody>
              <a:bodyPr wrap="square" rtlCol="0">
                <a:spAutoFit/>
              </a:bodyPr>
              <a:lstStyle/>
              <a:p>
                <a:r>
                  <a:rPr lang="zh-CN" altLang="zh-CN" sz="2000" b="1">
                    <a:latin typeface="Arial" panose="020B0604020202020204" pitchFamily="34" charset="0"/>
                    <a:ea typeface="宋体" panose="02010600030101010101" pitchFamily="2" charset="-122"/>
                    <a:cs typeface="Arial" panose="020B0604020202020204" pitchFamily="34" charset="0"/>
                  </a:rPr>
                  <a:t>主要参数</a:t>
                </a:r>
              </a:p>
            </p:txBody>
          </p:sp>
          <p:pic>
            <p:nvPicPr>
              <p:cNvPr id="39" name="图片 9" descr="445988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9" y="7196"/>
                <a:ext cx="654" cy="625"/>
              </a:xfrm>
              <a:prstGeom prst="rect">
                <a:avLst/>
              </a:prstGeom>
            </p:spPr>
          </p:pic>
          <p:sp>
            <p:nvSpPr>
              <p:cNvPr id="23" name="文本框 22"/>
              <p:cNvSpPr txBox="1"/>
              <p:nvPr/>
            </p:nvSpPr>
            <p:spPr>
              <a:xfrm>
                <a:off x="6656" y="8051"/>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样 本 类 型</a:t>
                </a:r>
              </a:p>
            </p:txBody>
          </p:sp>
          <p:sp>
            <p:nvSpPr>
              <p:cNvPr id="24" name="文本框 23"/>
              <p:cNvSpPr txBox="1"/>
              <p:nvPr/>
            </p:nvSpPr>
            <p:spPr>
              <a:xfrm>
                <a:off x="8531" y="8089"/>
                <a:ext cx="2268" cy="485"/>
              </a:xfrm>
              <a:prstGeom prst="rect">
                <a:avLst/>
              </a:prstGeom>
              <a:noFill/>
              <a:ln>
                <a:solidFill>
                  <a:schemeClr val="accent2">
                    <a:lumMod val="60000"/>
                    <a:lumOff val="4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全血</a:t>
                </a:r>
                <a:r>
                  <a:rPr lang="en-US" altLang="zh-CN" sz="1400">
                    <a:latin typeface="Arial" panose="020B0604020202020204" pitchFamily="34" charset="0"/>
                    <a:ea typeface="宋体" panose="02010600030101010101" pitchFamily="2" charset="-122"/>
                    <a:cs typeface="Arial" panose="020B0604020202020204" pitchFamily="34" charset="0"/>
                  </a:rPr>
                  <a:t>/</a:t>
                </a:r>
                <a:r>
                  <a:rPr lang="zh-CN" altLang="en-US" sz="1400">
                    <a:latin typeface="Arial" panose="020B0604020202020204" pitchFamily="34" charset="0"/>
                    <a:ea typeface="宋体" panose="02010600030101010101" pitchFamily="2" charset="-122"/>
                    <a:cs typeface="Arial" panose="020B0604020202020204" pitchFamily="34" charset="0"/>
                  </a:rPr>
                  <a:t>血清</a:t>
                </a:r>
                <a:r>
                  <a:rPr lang="en-US" altLang="zh-CN" sz="1400">
                    <a:latin typeface="Arial" panose="020B0604020202020204" pitchFamily="34" charset="0"/>
                    <a:ea typeface="宋体" panose="02010600030101010101" pitchFamily="2" charset="-122"/>
                    <a:cs typeface="Arial" panose="020B0604020202020204" pitchFamily="34" charset="0"/>
                  </a:rPr>
                  <a:t>/</a:t>
                </a:r>
                <a:r>
                  <a:rPr lang="zh-CN" altLang="zh-CN" sz="1400">
                    <a:latin typeface="Arial" panose="020B0604020202020204" pitchFamily="34" charset="0"/>
                    <a:ea typeface="宋体" panose="02010600030101010101" pitchFamily="2" charset="-122"/>
                    <a:cs typeface="Arial" panose="020B0604020202020204" pitchFamily="34" charset="0"/>
                  </a:rPr>
                  <a:t>血浆</a:t>
                </a:r>
              </a:p>
            </p:txBody>
          </p:sp>
          <p:sp>
            <p:nvSpPr>
              <p:cNvPr id="25" name="文本框 24"/>
              <p:cNvSpPr txBox="1"/>
              <p:nvPr/>
            </p:nvSpPr>
            <p:spPr>
              <a:xfrm>
                <a:off x="6656" y="8785"/>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 性 范 围</a:t>
                </a:r>
              </a:p>
            </p:txBody>
          </p:sp>
          <p:sp>
            <p:nvSpPr>
              <p:cNvPr id="26" name="文本框 25"/>
              <p:cNvSpPr txBox="1"/>
              <p:nvPr/>
            </p:nvSpPr>
            <p:spPr>
              <a:xfrm>
                <a:off x="8531" y="8823"/>
                <a:ext cx="2268"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900ng/mL</a:t>
                </a:r>
              </a:p>
            </p:txBody>
          </p:sp>
          <p:sp>
            <p:nvSpPr>
              <p:cNvPr id="27" name="文本框 26"/>
              <p:cNvSpPr txBox="1"/>
              <p:nvPr/>
            </p:nvSpPr>
            <p:spPr>
              <a:xfrm>
                <a:off x="6656" y="9460"/>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精  密  度</a:t>
                </a:r>
              </a:p>
            </p:txBody>
          </p:sp>
          <p:sp>
            <p:nvSpPr>
              <p:cNvPr id="33" name="文本框 32"/>
              <p:cNvSpPr txBox="1"/>
              <p:nvPr/>
            </p:nvSpPr>
            <p:spPr>
              <a:xfrm>
                <a:off x="8531" y="9460"/>
                <a:ext cx="2268"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CV≤15%</a:t>
                </a:r>
              </a:p>
            </p:txBody>
          </p:sp>
          <p:sp>
            <p:nvSpPr>
              <p:cNvPr id="35" name="文本框 34"/>
              <p:cNvSpPr txBox="1"/>
              <p:nvPr/>
            </p:nvSpPr>
            <p:spPr>
              <a:xfrm>
                <a:off x="6656" y="10177"/>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灵  敏  度</a:t>
                </a:r>
              </a:p>
            </p:txBody>
          </p:sp>
          <p:sp>
            <p:nvSpPr>
              <p:cNvPr id="36" name="文本框 35"/>
              <p:cNvSpPr txBox="1"/>
              <p:nvPr/>
            </p:nvSpPr>
            <p:spPr>
              <a:xfrm>
                <a:off x="8531" y="10177"/>
                <a:ext cx="2268"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a:t>
                </a:r>
                <a:r>
                  <a:rPr sz="1400" dirty="0">
                    <a:latin typeface="Arial" panose="020B0604020202020204" pitchFamily="34" charset="0"/>
                    <a:ea typeface="宋体" panose="02010600030101010101" pitchFamily="2" charset="-122"/>
                    <a:cs typeface="Arial" panose="020B0604020202020204" pitchFamily="34" charset="0"/>
                  </a:rPr>
                  <a:t>10ng/mL</a:t>
                </a:r>
              </a:p>
            </p:txBody>
          </p:sp>
          <p:sp>
            <p:nvSpPr>
              <p:cNvPr id="38" name="文本框 37"/>
              <p:cNvSpPr txBox="1"/>
              <p:nvPr/>
            </p:nvSpPr>
            <p:spPr>
              <a:xfrm>
                <a:off x="6656" y="10904"/>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40" name="文本框 39"/>
              <p:cNvSpPr txBox="1"/>
              <p:nvPr/>
            </p:nvSpPr>
            <p:spPr>
              <a:xfrm>
                <a:off x="8531" y="10904"/>
                <a:ext cx="2268" cy="485"/>
              </a:xfrm>
              <a:prstGeom prst="rect">
                <a:avLst/>
              </a:prstGeom>
              <a:noFill/>
              <a:ln>
                <a:solidFill>
                  <a:schemeClr val="accent2">
                    <a:lumMod val="60000"/>
                    <a:lumOff val="40000"/>
                  </a:schemeClr>
                </a:solidFill>
              </a:ln>
            </p:spPr>
            <p:txBody>
              <a:bodyPr wrap="square" rtlCol="0">
                <a:spAutoFit/>
              </a:bodyPr>
              <a:lstStyle/>
              <a:p>
                <a:r>
                  <a:rPr lang="zh-CN" altLang="zh-CN" sz="1400" dirty="0">
                    <a:latin typeface="Arial" panose="020B0604020202020204" pitchFamily="34" charset="0"/>
                    <a:ea typeface="宋体" panose="02010600030101010101" pitchFamily="2" charset="-122"/>
                    <a:cs typeface="Arial" panose="020B0604020202020204" pitchFamily="34" charset="0"/>
                  </a:rPr>
                  <a:t>10μL</a:t>
                </a:r>
              </a:p>
            </p:txBody>
          </p:sp>
          <p:sp>
            <p:nvSpPr>
              <p:cNvPr id="41" name="文本框 40"/>
              <p:cNvSpPr txBox="1"/>
              <p:nvPr/>
            </p:nvSpPr>
            <p:spPr>
              <a:xfrm>
                <a:off x="6656" y="12093"/>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反 应 时 间</a:t>
                </a:r>
              </a:p>
            </p:txBody>
          </p:sp>
        </p:grpSp>
        <p:sp>
          <p:nvSpPr>
            <p:cNvPr id="31" name="文本框 30"/>
            <p:cNvSpPr txBox="1"/>
            <p:nvPr/>
          </p:nvSpPr>
          <p:spPr>
            <a:xfrm>
              <a:off x="5504099" y="7409916"/>
              <a:ext cx="1440011" cy="307777"/>
            </a:xfrm>
            <a:prstGeom prst="rect">
              <a:avLst/>
            </a:prstGeom>
            <a:noFill/>
            <a:ln>
              <a:solidFill>
                <a:schemeClr val="accent2">
                  <a:lumMod val="60000"/>
                  <a:lumOff val="40000"/>
                </a:schemeClr>
              </a:solidFill>
            </a:ln>
          </p:spPr>
          <p:txBody>
            <a:bodyPr wrap="square" rtlCol="0">
              <a:spAutoFit/>
            </a:bodyPr>
            <a:lstStyle/>
            <a:p>
              <a:r>
                <a:rPr lang="en-US" altLang="zh-CN" sz="1400">
                  <a:latin typeface="Arial" panose="020B0604020202020204" pitchFamily="34" charset="0"/>
                  <a:ea typeface="宋体" panose="02010600030101010101" pitchFamily="2" charset="-122"/>
                  <a:cs typeface="Arial" panose="020B0604020202020204" pitchFamily="34" charset="0"/>
                </a:rPr>
                <a:t>10min</a:t>
              </a:r>
            </a:p>
          </p:txBody>
        </p:sp>
        <p:sp>
          <p:nvSpPr>
            <p:cNvPr id="43" name="文本框 42"/>
            <p:cNvSpPr txBox="1"/>
            <p:nvPr/>
          </p:nvSpPr>
          <p:spPr>
            <a:xfrm>
              <a:off x="4294362" y="7054316"/>
              <a:ext cx="1045776"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a:t>
              </a:r>
              <a:r>
                <a:rPr lang="zh-CN" altLang="en-US" sz="1400" dirty="0">
                  <a:latin typeface="Arial" panose="020B0604020202020204" pitchFamily="34" charset="0"/>
                  <a:ea typeface="宋体" panose="02010600030101010101" pitchFamily="2" charset="-122"/>
                  <a:cs typeface="Arial" panose="020B0604020202020204" pitchFamily="34" charset="0"/>
                  <a:sym typeface="+mn-ea"/>
                </a:rPr>
                <a:t>值</a:t>
              </a:r>
              <a:endParaRPr lang="zh-CN" altLang="en-US" sz="1400">
                <a:latin typeface="Arial" panose="020B0604020202020204" pitchFamily="34" charset="0"/>
                <a:ea typeface="宋体" panose="02010600030101010101" pitchFamily="2" charset="-122"/>
                <a:cs typeface="Arial" panose="020B0604020202020204" pitchFamily="34" charset="0"/>
              </a:endParaRPr>
            </a:p>
          </p:txBody>
        </p:sp>
        <p:sp>
          <p:nvSpPr>
            <p:cNvPr id="44" name="文本框 43"/>
            <p:cNvSpPr txBox="1"/>
            <p:nvPr/>
          </p:nvSpPr>
          <p:spPr>
            <a:xfrm>
              <a:off x="5504121" y="7044791"/>
              <a:ext cx="1440011" cy="307777"/>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175ng/mL</a:t>
              </a:r>
            </a:p>
          </p:txBody>
        </p:sp>
      </p:grpSp>
      <p:sp>
        <p:nvSpPr>
          <p:cNvPr id="42" name="矩形 41">
            <a:extLst>
              <a:ext uri="{FF2B5EF4-FFF2-40B4-BE49-F238E27FC236}">
                <a16:creationId xmlns:a16="http://schemas.microsoft.com/office/drawing/2014/main" id="{F4473599-7E36-44E9-9CC8-CA6E81EC250C}"/>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46" name="图表 45">
            <a:extLst>
              <a:ext uri="{FF2B5EF4-FFF2-40B4-BE49-F238E27FC236}">
                <a16:creationId xmlns:a16="http://schemas.microsoft.com/office/drawing/2014/main" id="{6688DA84-421D-471B-8722-F07BD5225BE7}"/>
              </a:ext>
            </a:extLst>
          </p:cNvPr>
          <p:cNvGraphicFramePr>
            <a:graphicFrameLocks/>
          </p:cNvGraphicFramePr>
          <p:nvPr>
            <p:extLst>
              <p:ext uri="{D42A27DB-BD31-4B8C-83A1-F6EECF244321}">
                <p14:modId xmlns:p14="http://schemas.microsoft.com/office/powerpoint/2010/main" val="3494354833"/>
              </p:ext>
            </p:extLst>
          </p:nvPr>
        </p:nvGraphicFramePr>
        <p:xfrm>
          <a:off x="542391" y="5255681"/>
          <a:ext cx="3595412" cy="3412867"/>
        </p:xfrm>
        <a:graphic>
          <a:graphicData uri="http://schemas.openxmlformats.org/drawingml/2006/chart">
            <c:chart xmlns:c="http://schemas.openxmlformats.org/drawingml/2006/chart" xmlns:r="http://schemas.openxmlformats.org/officeDocument/2006/relationships" r:id="rId8"/>
          </a:graphicData>
        </a:graphic>
      </p:graphicFrame>
      <p:pic>
        <p:nvPicPr>
          <p:cNvPr id="5" name="图片 4">
            <a:extLst>
              <a:ext uri="{FF2B5EF4-FFF2-40B4-BE49-F238E27FC236}">
                <a16:creationId xmlns:a16="http://schemas.microsoft.com/office/drawing/2014/main" id="{825A9F61-0C77-4F00-B44B-34B188AD0764}"/>
              </a:ext>
            </a:extLst>
          </p:cNvPr>
          <p:cNvPicPr>
            <a:picLocks noChangeAspect="1"/>
          </p:cNvPicPr>
          <p:nvPr/>
        </p:nvPicPr>
        <p:blipFill>
          <a:blip r:embed="rId9"/>
          <a:stretch>
            <a:fillRect/>
          </a:stretch>
        </p:blipFill>
        <p:spPr>
          <a:xfrm>
            <a:off x="563880" y="2980856"/>
            <a:ext cx="3046652" cy="1608187"/>
          </a:xfrm>
          <a:prstGeom prst="rect">
            <a:avLst/>
          </a:prstGeom>
        </p:spPr>
      </p:pic>
      <p:pic>
        <p:nvPicPr>
          <p:cNvPr id="6" name="图片 5">
            <a:extLst>
              <a:ext uri="{FF2B5EF4-FFF2-40B4-BE49-F238E27FC236}">
                <a16:creationId xmlns:a16="http://schemas.microsoft.com/office/drawing/2014/main" id="{0D00AA82-F96A-4376-8A6B-5FAD86858EDC}"/>
              </a:ext>
            </a:extLst>
          </p:cNvPr>
          <p:cNvPicPr>
            <a:picLocks noChangeAspect="1"/>
          </p:cNvPicPr>
          <p:nvPr/>
        </p:nvPicPr>
        <p:blipFill>
          <a:blip r:embed="rId10"/>
          <a:stretch>
            <a:fillRect/>
          </a:stretch>
        </p:blipFill>
        <p:spPr>
          <a:xfrm>
            <a:off x="3870025" y="3057185"/>
            <a:ext cx="3190888" cy="1563926"/>
          </a:xfrm>
          <a:prstGeom prst="rect">
            <a:avLst/>
          </a:prstGeom>
        </p:spPr>
      </p:pic>
      <p:grpSp>
        <p:nvGrpSpPr>
          <p:cNvPr id="45" name="组合 44">
            <a:extLst>
              <a:ext uri="{FF2B5EF4-FFF2-40B4-BE49-F238E27FC236}">
                <a16:creationId xmlns:a16="http://schemas.microsoft.com/office/drawing/2014/main" id="{1B832E2A-EED2-4A8E-B5BC-6F8DAFD603BF}"/>
              </a:ext>
            </a:extLst>
          </p:cNvPr>
          <p:cNvGrpSpPr/>
          <p:nvPr/>
        </p:nvGrpSpPr>
        <p:grpSpPr>
          <a:xfrm>
            <a:off x="583900" y="1571268"/>
            <a:ext cx="4222115" cy="1264425"/>
            <a:chOff x="307340" y="1181100"/>
            <a:chExt cx="4222115" cy="1264425"/>
          </a:xfrm>
        </p:grpSpPr>
        <p:grpSp>
          <p:nvGrpSpPr>
            <p:cNvPr id="47" name="组合 46">
              <a:extLst>
                <a:ext uri="{FF2B5EF4-FFF2-40B4-BE49-F238E27FC236}">
                  <a16:creationId xmlns:a16="http://schemas.microsoft.com/office/drawing/2014/main" id="{74F90E7B-378B-45B4-99C0-9EC794414D22}"/>
                </a:ext>
              </a:extLst>
            </p:cNvPr>
            <p:cNvGrpSpPr/>
            <p:nvPr/>
          </p:nvGrpSpPr>
          <p:grpSpPr>
            <a:xfrm>
              <a:off x="895985" y="1709420"/>
              <a:ext cx="3368675" cy="275590"/>
              <a:chOff x="895985" y="1709420"/>
              <a:chExt cx="3368675" cy="275590"/>
            </a:xfrm>
          </p:grpSpPr>
          <p:pic>
            <p:nvPicPr>
              <p:cNvPr id="71" name="图片 70">
                <a:extLst>
                  <a:ext uri="{FF2B5EF4-FFF2-40B4-BE49-F238E27FC236}">
                    <a16:creationId xmlns:a16="http://schemas.microsoft.com/office/drawing/2014/main" id="{8FA7B0F9-E102-45DF-9260-EAC811C2CC60}"/>
                  </a:ext>
                </a:extLst>
              </p:cNvPr>
              <p:cNvPicPr/>
              <p:nvPr/>
            </p:nvPicPr>
            <p:blipFill>
              <a:blip r:embed="rId11"/>
              <a:stretch>
                <a:fillRect/>
              </a:stretch>
            </p:blipFill>
            <p:spPr>
              <a:xfrm>
                <a:off x="895985" y="1785620"/>
                <a:ext cx="142875" cy="123825"/>
              </a:xfrm>
              <a:prstGeom prst="rect">
                <a:avLst/>
              </a:prstGeom>
              <a:noFill/>
              <a:ln w="9525">
                <a:noFill/>
              </a:ln>
            </p:spPr>
          </p:pic>
          <p:sp>
            <p:nvSpPr>
              <p:cNvPr id="72" name="文本框 71">
                <a:extLst>
                  <a:ext uri="{FF2B5EF4-FFF2-40B4-BE49-F238E27FC236}">
                    <a16:creationId xmlns:a16="http://schemas.microsoft.com/office/drawing/2014/main" id="{91364CDF-844C-4722-BE4B-F452FFA57CCE}"/>
                  </a:ext>
                </a:extLst>
              </p:cNvPr>
              <p:cNvSpPr txBox="1"/>
              <p:nvPr/>
            </p:nvSpPr>
            <p:spPr>
              <a:xfrm>
                <a:off x="1066800" y="1709420"/>
                <a:ext cx="3197860" cy="275590"/>
              </a:xfrm>
              <a:prstGeom prst="rect">
                <a:avLst/>
              </a:prstGeom>
              <a:noFill/>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心脑血管疾病的独立预测因子</a:t>
                </a:r>
              </a:p>
            </p:txBody>
          </p:sp>
        </p:grpSp>
        <p:grpSp>
          <p:nvGrpSpPr>
            <p:cNvPr id="52" name="组合 51">
              <a:extLst>
                <a:ext uri="{FF2B5EF4-FFF2-40B4-BE49-F238E27FC236}">
                  <a16:creationId xmlns:a16="http://schemas.microsoft.com/office/drawing/2014/main" id="{F18FB524-4A17-436E-88B9-486309977B28}"/>
                </a:ext>
              </a:extLst>
            </p:cNvPr>
            <p:cNvGrpSpPr/>
            <p:nvPr/>
          </p:nvGrpSpPr>
          <p:grpSpPr>
            <a:xfrm>
              <a:off x="307340" y="1181100"/>
              <a:ext cx="4222115" cy="1264425"/>
              <a:chOff x="307340" y="1181100"/>
              <a:chExt cx="4222115" cy="1264425"/>
            </a:xfrm>
          </p:grpSpPr>
          <p:grpSp>
            <p:nvGrpSpPr>
              <p:cNvPr id="58" name="组合 57">
                <a:extLst>
                  <a:ext uri="{FF2B5EF4-FFF2-40B4-BE49-F238E27FC236}">
                    <a16:creationId xmlns:a16="http://schemas.microsoft.com/office/drawing/2014/main" id="{69BE4545-A4D7-4394-BF8F-6C97CFC51BAA}"/>
                  </a:ext>
                </a:extLst>
              </p:cNvPr>
              <p:cNvGrpSpPr/>
              <p:nvPr/>
            </p:nvGrpSpPr>
            <p:grpSpPr>
              <a:xfrm>
                <a:off x="895985" y="1938973"/>
                <a:ext cx="3633470" cy="275590"/>
                <a:chOff x="895985" y="1909445"/>
                <a:chExt cx="3633470" cy="275590"/>
              </a:xfrm>
            </p:grpSpPr>
            <p:pic>
              <p:nvPicPr>
                <p:cNvPr id="69" name="图片 68">
                  <a:extLst>
                    <a:ext uri="{FF2B5EF4-FFF2-40B4-BE49-F238E27FC236}">
                      <a16:creationId xmlns:a16="http://schemas.microsoft.com/office/drawing/2014/main" id="{802BFE6B-52C6-478A-A057-1E7C1214A881}"/>
                    </a:ext>
                  </a:extLst>
                </p:cNvPr>
                <p:cNvPicPr/>
                <p:nvPr/>
              </p:nvPicPr>
              <p:blipFill>
                <a:blip r:embed="rId11"/>
                <a:stretch>
                  <a:fillRect/>
                </a:stretch>
              </p:blipFill>
              <p:spPr>
                <a:xfrm>
                  <a:off x="895985" y="1993265"/>
                  <a:ext cx="142875" cy="123825"/>
                </a:xfrm>
                <a:prstGeom prst="rect">
                  <a:avLst/>
                </a:prstGeom>
                <a:noFill/>
                <a:ln w="9525">
                  <a:noFill/>
                </a:ln>
              </p:spPr>
            </p:pic>
            <p:sp>
              <p:nvSpPr>
                <p:cNvPr id="70" name="文本框 69">
                  <a:extLst>
                    <a:ext uri="{FF2B5EF4-FFF2-40B4-BE49-F238E27FC236}">
                      <a16:creationId xmlns:a16="http://schemas.microsoft.com/office/drawing/2014/main" id="{D8A4A0BD-817B-4B6A-8775-F2851099DF7D}"/>
                    </a:ext>
                  </a:extLst>
                </p:cNvPr>
                <p:cNvSpPr txBox="1"/>
                <p:nvPr/>
              </p:nvSpPr>
              <p:spPr>
                <a:xfrm>
                  <a:off x="1066800" y="1909445"/>
                  <a:ext cx="3462655" cy="275590"/>
                </a:xfrm>
                <a:prstGeom prst="rect">
                  <a:avLst/>
                </a:prstGeom>
                <a:noFill/>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心脑血管斑块稳定性的评估指标</a:t>
                  </a:r>
                </a:p>
              </p:txBody>
            </p:sp>
          </p:grpSp>
          <p:grpSp>
            <p:nvGrpSpPr>
              <p:cNvPr id="59" name="组合 58">
                <a:extLst>
                  <a:ext uri="{FF2B5EF4-FFF2-40B4-BE49-F238E27FC236}">
                    <a16:creationId xmlns:a16="http://schemas.microsoft.com/office/drawing/2014/main" id="{C81ADCC2-4420-4B75-8BC4-8C8C2DC1B010}"/>
                  </a:ext>
                </a:extLst>
              </p:cNvPr>
              <p:cNvGrpSpPr/>
              <p:nvPr/>
            </p:nvGrpSpPr>
            <p:grpSpPr>
              <a:xfrm>
                <a:off x="307340" y="1181100"/>
                <a:ext cx="3286125" cy="1264425"/>
                <a:chOff x="307340" y="1181100"/>
                <a:chExt cx="3286125" cy="1264425"/>
              </a:xfrm>
            </p:grpSpPr>
            <p:grpSp>
              <p:nvGrpSpPr>
                <p:cNvPr id="60" name="组合 59">
                  <a:extLst>
                    <a:ext uri="{FF2B5EF4-FFF2-40B4-BE49-F238E27FC236}">
                      <a16:creationId xmlns:a16="http://schemas.microsoft.com/office/drawing/2014/main" id="{E8F52AD8-0200-41D7-87D6-AA1569C167AC}"/>
                    </a:ext>
                  </a:extLst>
                </p:cNvPr>
                <p:cNvGrpSpPr/>
                <p:nvPr/>
              </p:nvGrpSpPr>
              <p:grpSpPr>
                <a:xfrm>
                  <a:off x="307340" y="1181100"/>
                  <a:ext cx="2132965" cy="476250"/>
                  <a:chOff x="746" y="2048"/>
                  <a:chExt cx="3359" cy="750"/>
                </a:xfrm>
              </p:grpSpPr>
              <p:pic>
                <p:nvPicPr>
                  <p:cNvPr id="67" name="图片 1">
                    <a:extLst>
                      <a:ext uri="{FF2B5EF4-FFF2-40B4-BE49-F238E27FC236}">
                        <a16:creationId xmlns:a16="http://schemas.microsoft.com/office/drawing/2014/main" id="{4C2659C6-358C-4FDF-81F9-34EF404FE329}"/>
                      </a:ext>
                    </a:extLst>
                  </p:cNvPr>
                  <p:cNvPicPr>
                    <a:picLocks noChangeAspect="1"/>
                  </p:cNvPicPr>
                  <p:nvPr/>
                </p:nvPicPr>
                <p:blipFill>
                  <a:blip r:embed="rId12"/>
                  <a:stretch>
                    <a:fillRect/>
                  </a:stretch>
                </p:blipFill>
                <p:spPr>
                  <a:xfrm>
                    <a:off x="746" y="2048"/>
                    <a:ext cx="1196" cy="751"/>
                  </a:xfrm>
                  <a:prstGeom prst="rect">
                    <a:avLst/>
                  </a:prstGeom>
                  <a:noFill/>
                  <a:ln w="9525">
                    <a:noFill/>
                  </a:ln>
                </p:spPr>
              </p:pic>
              <p:sp>
                <p:nvSpPr>
                  <p:cNvPr id="68" name="文本框 67">
                    <a:extLst>
                      <a:ext uri="{FF2B5EF4-FFF2-40B4-BE49-F238E27FC236}">
                        <a16:creationId xmlns:a16="http://schemas.microsoft.com/office/drawing/2014/main" id="{61614F5E-8D32-45B0-B7F9-DAB4EE2465FF}"/>
                      </a:ext>
                    </a:extLst>
                  </p:cNvPr>
                  <p:cNvSpPr txBox="1"/>
                  <p:nvPr/>
                </p:nvSpPr>
                <p:spPr>
                  <a:xfrm>
                    <a:off x="1771" y="2109"/>
                    <a:ext cx="2335"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临床意义</a:t>
                    </a:r>
                  </a:p>
                </p:txBody>
              </p:sp>
            </p:grpSp>
            <p:grpSp>
              <p:nvGrpSpPr>
                <p:cNvPr id="61" name="组合 60">
                  <a:extLst>
                    <a:ext uri="{FF2B5EF4-FFF2-40B4-BE49-F238E27FC236}">
                      <a16:creationId xmlns:a16="http://schemas.microsoft.com/office/drawing/2014/main" id="{FC097E5F-CBDF-4A60-88D5-858C0C46E796}"/>
                    </a:ext>
                  </a:extLst>
                </p:cNvPr>
                <p:cNvGrpSpPr/>
                <p:nvPr/>
              </p:nvGrpSpPr>
              <p:grpSpPr>
                <a:xfrm>
                  <a:off x="895985" y="2168526"/>
                  <a:ext cx="2697480" cy="276999"/>
                  <a:chOff x="895985" y="2152015"/>
                  <a:chExt cx="2697480" cy="276999"/>
                </a:xfrm>
              </p:grpSpPr>
              <p:pic>
                <p:nvPicPr>
                  <p:cNvPr id="65" name="图片 64">
                    <a:extLst>
                      <a:ext uri="{FF2B5EF4-FFF2-40B4-BE49-F238E27FC236}">
                        <a16:creationId xmlns:a16="http://schemas.microsoft.com/office/drawing/2014/main" id="{CCDB8D9D-961F-4825-9621-882A50BF5500}"/>
                      </a:ext>
                    </a:extLst>
                  </p:cNvPr>
                  <p:cNvPicPr/>
                  <p:nvPr/>
                </p:nvPicPr>
                <p:blipFill>
                  <a:blip r:embed="rId11"/>
                  <a:stretch>
                    <a:fillRect/>
                  </a:stretch>
                </p:blipFill>
                <p:spPr>
                  <a:xfrm>
                    <a:off x="895985" y="2227580"/>
                    <a:ext cx="142875" cy="123825"/>
                  </a:xfrm>
                  <a:prstGeom prst="rect">
                    <a:avLst/>
                  </a:prstGeom>
                  <a:noFill/>
                  <a:ln w="9525">
                    <a:noFill/>
                  </a:ln>
                </p:spPr>
              </p:pic>
              <p:sp>
                <p:nvSpPr>
                  <p:cNvPr id="66" name="文本框 65">
                    <a:extLst>
                      <a:ext uri="{FF2B5EF4-FFF2-40B4-BE49-F238E27FC236}">
                        <a16:creationId xmlns:a16="http://schemas.microsoft.com/office/drawing/2014/main" id="{52115A95-12F2-42CA-AB85-F0DA2CE20DB2}"/>
                      </a:ext>
                    </a:extLst>
                  </p:cNvPr>
                  <p:cNvSpPr txBox="1"/>
                  <p:nvPr/>
                </p:nvSpPr>
                <p:spPr>
                  <a:xfrm>
                    <a:off x="1042035" y="2152015"/>
                    <a:ext cx="2551430" cy="276999"/>
                  </a:xfrm>
                  <a:prstGeom prst="rect">
                    <a:avLst/>
                  </a:prstGeom>
                  <a:noFill/>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辅助心脑血管疾病的临床治疗</a:t>
                    </a:r>
                  </a:p>
                </p:txBody>
              </p:sp>
            </p:grpSp>
          </p:grpSp>
        </p:grpSp>
      </p:grpSp>
      <p:sp>
        <p:nvSpPr>
          <p:cNvPr id="74" name="文本框 73">
            <a:extLst>
              <a:ext uri="{FF2B5EF4-FFF2-40B4-BE49-F238E27FC236}">
                <a16:creationId xmlns:a16="http://schemas.microsoft.com/office/drawing/2014/main" id="{F98A4AC6-6BCB-43E0-960F-0C340E33A0DE}"/>
              </a:ext>
            </a:extLst>
          </p:cNvPr>
          <p:cNvSpPr txBox="1"/>
          <p:nvPr/>
        </p:nvSpPr>
        <p:spPr>
          <a:xfrm>
            <a:off x="685834" y="601983"/>
            <a:ext cx="4083169" cy="830997"/>
          </a:xfrm>
          <a:prstGeom prst="rect">
            <a:avLst/>
          </a:prstGeom>
          <a:noFill/>
        </p:spPr>
        <p:txBody>
          <a:bodyPr wrap="none" rtlCol="0">
            <a:spAutoFit/>
          </a:bodyPr>
          <a:lstStyle/>
          <a:p>
            <a:r>
              <a:rPr lang="zh-CN" altLang="en-US" sz="1600" dirty="0">
                <a:latin typeface="宋体" panose="02010600030101010101" pitchFamily="2" charset="-122"/>
                <a:ea typeface="宋体" panose="02010600030101010101" pitchFamily="2" charset="-122"/>
              </a:rPr>
              <a:t>直揭动脉粥样斑块稳定性</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独立的心脑血管疾病风险预测指标</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权威机构推荐的心血管炎症及风险预测指标</a:t>
            </a:r>
          </a:p>
        </p:txBody>
      </p:sp>
      <p:sp>
        <p:nvSpPr>
          <p:cNvPr id="3" name="文本框 2">
            <a:extLst>
              <a:ext uri="{FF2B5EF4-FFF2-40B4-BE49-F238E27FC236}">
                <a16:creationId xmlns:a16="http://schemas.microsoft.com/office/drawing/2014/main" id="{7764925C-E23A-4A23-A7EF-65E7842568AE}"/>
              </a:ext>
            </a:extLst>
          </p:cNvPr>
          <p:cNvSpPr txBox="1"/>
          <p:nvPr/>
        </p:nvSpPr>
        <p:spPr>
          <a:xfrm>
            <a:off x="3275648" y="9688174"/>
            <a:ext cx="1080135" cy="307777"/>
          </a:xfrm>
          <a:prstGeom prst="rect">
            <a:avLst/>
          </a:prstGeom>
          <a:solidFill>
            <a:srgbClr val="FFC000"/>
          </a:solidFill>
          <a:ln>
            <a:solidFill>
              <a:schemeClr val="bg1"/>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8</a:t>
            </a:r>
          </a:p>
        </p:txBody>
      </p:sp>
      <p:cxnSp>
        <p:nvCxnSpPr>
          <p:cNvPr id="4" name="直接连接符 3">
            <a:extLst>
              <a:ext uri="{FF2B5EF4-FFF2-40B4-BE49-F238E27FC236}">
                <a16:creationId xmlns:a16="http://schemas.microsoft.com/office/drawing/2014/main" id="{3EB7DCD3-F62F-488F-8CA8-725E661209C4}"/>
              </a:ext>
            </a:extLst>
          </p:cNvPr>
          <p:cNvCxnSpPr>
            <a:cxnSpLocks/>
          </p:cNvCxnSpPr>
          <p:nvPr/>
        </p:nvCxnSpPr>
        <p:spPr>
          <a:xfrm flipV="1">
            <a:off x="431800" y="9995951"/>
            <a:ext cx="6765988" cy="7384"/>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91210" y="600710"/>
            <a:ext cx="6343015" cy="460375"/>
          </a:xfrm>
          <a:prstGeom prst="rect">
            <a:avLst/>
          </a:prstGeom>
          <a:solidFill>
            <a:schemeClr val="accent4">
              <a:lumMod val="60000"/>
              <a:lumOff val="40000"/>
            </a:schemeClr>
          </a:solidFill>
          <a:ln>
            <a:solidFill>
              <a:srgbClr val="FFFF00"/>
            </a:solidFill>
          </a:ln>
        </p:spPr>
        <p:txBody>
          <a:bodyPr wrap="square" rtlCol="0">
            <a:spAutoFit/>
          </a:bodyPr>
          <a:lstStyle/>
          <a:p>
            <a:r>
              <a:rPr lang="zh-CN" altLang="zh-CN" sz="2400">
                <a:latin typeface="Arial" panose="020B0604020202020204" pitchFamily="34" charset="0"/>
                <a:ea typeface="宋体" panose="02010600030101010101" pitchFamily="2" charset="-122"/>
                <a:cs typeface="Arial" panose="020B0604020202020204" pitchFamily="34" charset="0"/>
                <a:sym typeface="+mn-ea"/>
              </a:rPr>
              <a:t>红外荧光</a:t>
            </a:r>
            <a:r>
              <a:rPr lang="en-US" altLang="zh-CN" sz="2400">
                <a:latin typeface="Arial" panose="020B0604020202020204" pitchFamily="34" charset="0"/>
                <a:ea typeface="宋体" panose="02010600030101010101" pitchFamily="2" charset="-122"/>
                <a:cs typeface="Arial" panose="020B0604020202020204" pitchFamily="34" charset="0"/>
                <a:sym typeface="+mn-ea"/>
              </a:rPr>
              <a:t>/</a:t>
            </a:r>
            <a:r>
              <a:rPr lang="zh-CN" altLang="zh-CN" sz="2400">
                <a:latin typeface="Arial" panose="020B0604020202020204" pitchFamily="34" charset="0"/>
                <a:ea typeface="宋体" panose="02010600030101010101" pitchFamily="2" charset="-122"/>
                <a:cs typeface="Arial" panose="020B0604020202020204" pitchFamily="34" charset="0"/>
                <a:sym typeface="+mn-ea"/>
              </a:rPr>
              <a:t>近红光平台介绍</a:t>
            </a:r>
          </a:p>
        </p:txBody>
      </p:sp>
      <p:sp>
        <p:nvSpPr>
          <p:cNvPr id="9" name="矩形 8"/>
          <p:cNvSpPr/>
          <p:nvPr/>
        </p:nvSpPr>
        <p:spPr>
          <a:xfrm>
            <a:off x="257810" y="600710"/>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27" name="组合 26"/>
          <p:cNvGrpSpPr/>
          <p:nvPr/>
        </p:nvGrpSpPr>
        <p:grpSpPr>
          <a:xfrm>
            <a:off x="1102437" y="1149350"/>
            <a:ext cx="5299581" cy="398780"/>
            <a:chOff x="3346" y="2001"/>
            <a:chExt cx="6440" cy="628"/>
          </a:xfrm>
        </p:grpSpPr>
        <p:sp>
          <p:nvSpPr>
            <p:cNvPr id="2" name="文本框 1"/>
            <p:cNvSpPr txBox="1"/>
            <p:nvPr/>
          </p:nvSpPr>
          <p:spPr>
            <a:xfrm>
              <a:off x="3740" y="2001"/>
              <a:ext cx="5087" cy="628"/>
            </a:xfrm>
            <a:prstGeom prst="rect">
              <a:avLst/>
            </a:prstGeom>
            <a:noFill/>
          </p:spPr>
          <p:txBody>
            <a:bodyPr wrap="square" rtlCol="0" anchor="t">
              <a:spAutoFit/>
            </a:bodyPr>
            <a:lstStyle/>
            <a:p>
              <a:pPr algn="ct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NIR-1000干式荧光免疫分析仪</a:t>
              </a:r>
            </a:p>
          </p:txBody>
        </p:sp>
        <p:sp>
          <p:nvSpPr>
            <p:cNvPr id="15" name="燕尾形 14"/>
            <p:cNvSpPr/>
            <p:nvPr/>
          </p:nvSpPr>
          <p:spPr>
            <a:xfrm>
              <a:off x="3346" y="2204"/>
              <a:ext cx="394" cy="22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cs typeface="Arial" panose="020B0604020202020204" pitchFamily="34" charset="0"/>
              </a:endParaRPr>
            </a:p>
          </p:txBody>
        </p:sp>
        <p:sp>
          <p:nvSpPr>
            <p:cNvPr id="16" name="燕尾形 15"/>
            <p:cNvSpPr/>
            <p:nvPr/>
          </p:nvSpPr>
          <p:spPr>
            <a:xfrm flipH="1" flipV="1">
              <a:off x="9378" y="2199"/>
              <a:ext cx="408" cy="232"/>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cs typeface="Arial" panose="020B0604020202020204" pitchFamily="34" charset="0"/>
              </a:endParaRPr>
            </a:p>
          </p:txBody>
        </p:sp>
      </p:grpSp>
      <p:grpSp>
        <p:nvGrpSpPr>
          <p:cNvPr id="19" name="组合 18">
            <a:extLst>
              <a:ext uri="{FF2B5EF4-FFF2-40B4-BE49-F238E27FC236}">
                <a16:creationId xmlns:a16="http://schemas.microsoft.com/office/drawing/2014/main" id="{942AC586-1570-47EB-B0CC-DA2CDC61FFD3}"/>
              </a:ext>
            </a:extLst>
          </p:cNvPr>
          <p:cNvGrpSpPr/>
          <p:nvPr/>
        </p:nvGrpSpPr>
        <p:grpSpPr>
          <a:xfrm>
            <a:off x="874978" y="7237580"/>
            <a:ext cx="5521325" cy="287020"/>
            <a:chOff x="895033" y="7740686"/>
            <a:chExt cx="5521325" cy="287020"/>
          </a:xfrm>
        </p:grpSpPr>
        <p:sp>
          <p:nvSpPr>
            <p:cNvPr id="54" name="文本框 53"/>
            <p:cNvSpPr txBox="1"/>
            <p:nvPr/>
          </p:nvSpPr>
          <p:spPr>
            <a:xfrm>
              <a:off x="895033" y="7740686"/>
              <a:ext cx="1130300" cy="275590"/>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200" dirty="0">
                  <a:latin typeface="Arial" panose="020B0604020202020204" pitchFamily="34" charset="0"/>
                  <a:ea typeface="宋体" panose="02010600030101010101" pitchFamily="2" charset="-122"/>
                  <a:cs typeface="Arial" panose="020B0604020202020204" pitchFamily="34" charset="0"/>
                </a:rPr>
                <a:t>结果实时传输</a:t>
              </a:r>
            </a:p>
          </p:txBody>
        </p:sp>
        <p:sp>
          <p:nvSpPr>
            <p:cNvPr id="57" name="文本框 56"/>
            <p:cNvSpPr txBox="1"/>
            <p:nvPr/>
          </p:nvSpPr>
          <p:spPr>
            <a:xfrm>
              <a:off x="2119948" y="7752116"/>
              <a:ext cx="4296410" cy="275590"/>
            </a:xfrm>
            <a:prstGeom prst="rect">
              <a:avLst/>
            </a:prstGeom>
            <a:noFill/>
            <a:ln>
              <a:solidFill>
                <a:schemeClr val="accent2">
                  <a:lumMod val="60000"/>
                  <a:lumOff val="40000"/>
                </a:schemeClr>
              </a:solidFill>
            </a:ln>
          </p:spPr>
          <p:txBody>
            <a:bodyPr wrap="square" rtlCol="0">
              <a:spAutoFit/>
            </a:bodyPr>
            <a:lstStyle/>
            <a:p>
              <a:pPr indent="0" algn="l"/>
              <a:r>
                <a:rPr lang="zh-CN" altLang="en-US" sz="1200" dirty="0">
                  <a:latin typeface="Arial" panose="020B0604020202020204" pitchFamily="34" charset="0"/>
                  <a:ea typeface="宋体" panose="02010600030101010101" pitchFamily="2" charset="-122"/>
                  <a:cs typeface="Arial" panose="020B0604020202020204" pitchFamily="34" charset="0"/>
                </a:rPr>
                <a:t>兼容</a:t>
              </a:r>
              <a:r>
                <a:rPr lang="en-US" altLang="zh-CN" sz="1200" dirty="0">
                  <a:latin typeface="Arial" panose="020B0604020202020204" pitchFamily="34" charset="0"/>
                  <a:ea typeface="宋体" panose="02010600030101010101" pitchFamily="2" charset="-122"/>
                  <a:cs typeface="Arial" panose="020B0604020202020204" pitchFamily="34" charset="0"/>
                </a:rPr>
                <a:t>LIS</a:t>
              </a:r>
              <a:r>
                <a:rPr lang="zh-CN" altLang="en-US" sz="1200" dirty="0">
                  <a:latin typeface="Arial" panose="020B0604020202020204" pitchFamily="34" charset="0"/>
                  <a:ea typeface="宋体" panose="02010600030101010101" pitchFamily="2" charset="-122"/>
                  <a:cs typeface="Arial" panose="020B0604020202020204" pitchFamily="34" charset="0"/>
                </a:rPr>
                <a:t>、</a:t>
              </a:r>
              <a:r>
                <a:rPr lang="en-US" altLang="zh-CN" sz="1200" dirty="0">
                  <a:latin typeface="Arial" panose="020B0604020202020204" pitchFamily="34" charset="0"/>
                  <a:ea typeface="宋体" panose="02010600030101010101" pitchFamily="2" charset="-122"/>
                  <a:cs typeface="Arial" panose="020B0604020202020204" pitchFamily="34" charset="0"/>
                </a:rPr>
                <a:t>HIS</a:t>
              </a:r>
              <a:r>
                <a:rPr lang="zh-CN" altLang="en-US" sz="1200" dirty="0">
                  <a:latin typeface="Arial" panose="020B0604020202020204" pitchFamily="34" charset="0"/>
                  <a:ea typeface="宋体" panose="02010600030101010101" pitchFamily="2" charset="-122"/>
                  <a:cs typeface="Arial" panose="020B0604020202020204" pitchFamily="34" charset="0"/>
                </a:rPr>
                <a:t>系统联网，实时传输结果</a:t>
              </a:r>
            </a:p>
          </p:txBody>
        </p:sp>
      </p:grpSp>
      <p:grpSp>
        <p:nvGrpSpPr>
          <p:cNvPr id="20" name="组合 19">
            <a:extLst>
              <a:ext uri="{FF2B5EF4-FFF2-40B4-BE49-F238E27FC236}">
                <a16:creationId xmlns:a16="http://schemas.microsoft.com/office/drawing/2014/main" id="{6567E105-2C25-4AC6-BDBC-F5C3245105A7}"/>
              </a:ext>
            </a:extLst>
          </p:cNvPr>
          <p:cNvGrpSpPr/>
          <p:nvPr/>
        </p:nvGrpSpPr>
        <p:grpSpPr>
          <a:xfrm>
            <a:off x="873708" y="7688533"/>
            <a:ext cx="5521960" cy="287020"/>
            <a:chOff x="893763" y="8201061"/>
            <a:chExt cx="5521960" cy="287020"/>
          </a:xfrm>
        </p:grpSpPr>
        <p:sp>
          <p:nvSpPr>
            <p:cNvPr id="59" name="文本框 58"/>
            <p:cNvSpPr txBox="1"/>
            <p:nvPr/>
          </p:nvSpPr>
          <p:spPr>
            <a:xfrm>
              <a:off x="893763" y="8201061"/>
              <a:ext cx="1131570" cy="275590"/>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信息储存</a:t>
              </a:r>
              <a:endParaRPr lang="zh-CN" altLang="zh-CN" sz="1200" dirty="0">
                <a:latin typeface="Arial" panose="020B0604020202020204" pitchFamily="34" charset="0"/>
                <a:ea typeface="宋体" panose="02010600030101010101" pitchFamily="2" charset="-122"/>
                <a:cs typeface="Arial" panose="020B0604020202020204" pitchFamily="34" charset="0"/>
              </a:endParaRPr>
            </a:p>
          </p:txBody>
        </p:sp>
        <p:sp>
          <p:nvSpPr>
            <p:cNvPr id="62" name="文本框 61"/>
            <p:cNvSpPr txBox="1"/>
            <p:nvPr/>
          </p:nvSpPr>
          <p:spPr>
            <a:xfrm>
              <a:off x="2119948" y="8212491"/>
              <a:ext cx="4295775" cy="275590"/>
            </a:xfrm>
            <a:prstGeom prst="rect">
              <a:avLst/>
            </a:prstGeom>
            <a:noFill/>
            <a:ln>
              <a:solidFill>
                <a:schemeClr val="accent2">
                  <a:lumMod val="60000"/>
                  <a:lumOff val="40000"/>
                </a:schemeClr>
              </a:solidFill>
            </a:ln>
          </p:spPr>
          <p:txBody>
            <a:bodyPr wrap="square" rtlCol="0">
              <a:spAutoFit/>
            </a:bodyPr>
            <a:lstStyle/>
            <a:p>
              <a:pPr indent="0" algn="l"/>
              <a:r>
                <a:rPr lang="zh-CN" altLang="en-US" sz="1200" dirty="0">
                  <a:latin typeface="Arial" panose="020B0604020202020204" pitchFamily="34" charset="0"/>
                  <a:ea typeface="宋体" panose="02010600030101010101" pitchFamily="2" charset="-122"/>
                  <a:cs typeface="Arial" panose="020B0604020202020204" pitchFamily="34" charset="0"/>
                </a:rPr>
                <a:t>可存储</a:t>
              </a:r>
              <a:r>
                <a:rPr lang="en-US" altLang="zh-CN" sz="1200" dirty="0">
                  <a:latin typeface="Arial" panose="020B0604020202020204" pitchFamily="34" charset="0"/>
                  <a:ea typeface="宋体" panose="02010600030101010101" pitchFamily="2" charset="-122"/>
                  <a:cs typeface="Arial" panose="020B0604020202020204" pitchFamily="34" charset="0"/>
                </a:rPr>
                <a:t>10000</a:t>
              </a:r>
              <a:r>
                <a:rPr lang="zh-CN" altLang="en-US" sz="1200" dirty="0">
                  <a:latin typeface="Arial" panose="020B0604020202020204" pitchFamily="34" charset="0"/>
                  <a:ea typeface="宋体" panose="02010600030101010101" pitchFamily="2" charset="-122"/>
                  <a:cs typeface="Arial" panose="020B0604020202020204" pitchFamily="34" charset="0"/>
                </a:rPr>
                <a:t>个病人样本检测信息</a:t>
              </a:r>
            </a:p>
          </p:txBody>
        </p:sp>
      </p:grpSp>
      <p:grpSp>
        <p:nvGrpSpPr>
          <p:cNvPr id="18" name="组合 17">
            <a:extLst>
              <a:ext uri="{FF2B5EF4-FFF2-40B4-BE49-F238E27FC236}">
                <a16:creationId xmlns:a16="http://schemas.microsoft.com/office/drawing/2014/main" id="{84E29B6A-2633-4D1D-80D8-AE279AD73EDD}"/>
              </a:ext>
            </a:extLst>
          </p:cNvPr>
          <p:cNvGrpSpPr/>
          <p:nvPr/>
        </p:nvGrpSpPr>
        <p:grpSpPr>
          <a:xfrm>
            <a:off x="874978" y="6796648"/>
            <a:ext cx="5528310" cy="276999"/>
            <a:chOff x="895033" y="7240306"/>
            <a:chExt cx="5528310" cy="276999"/>
          </a:xfrm>
        </p:grpSpPr>
        <p:sp>
          <p:nvSpPr>
            <p:cNvPr id="47" name="文本框 46"/>
            <p:cNvSpPr txBox="1"/>
            <p:nvPr/>
          </p:nvSpPr>
          <p:spPr>
            <a:xfrm>
              <a:off x="895033" y="7240306"/>
              <a:ext cx="1130300" cy="276999"/>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智能化</a:t>
              </a:r>
              <a:endParaRPr lang="zh-CN" altLang="zh-CN" sz="1200" dirty="0">
                <a:latin typeface="Arial" panose="020B0604020202020204" pitchFamily="34" charset="0"/>
                <a:ea typeface="宋体" panose="02010600030101010101" pitchFamily="2" charset="-122"/>
                <a:cs typeface="Arial" panose="020B0604020202020204" pitchFamily="34" charset="0"/>
              </a:endParaRPr>
            </a:p>
          </p:txBody>
        </p:sp>
        <p:sp>
          <p:nvSpPr>
            <p:cNvPr id="48" name="文本框 47"/>
            <p:cNvSpPr txBox="1"/>
            <p:nvPr/>
          </p:nvSpPr>
          <p:spPr>
            <a:xfrm>
              <a:off x="2127568" y="7240306"/>
              <a:ext cx="4295775" cy="276999"/>
            </a:xfrm>
            <a:prstGeom prst="rect">
              <a:avLst/>
            </a:prstGeom>
            <a:noFill/>
            <a:ln>
              <a:solidFill>
                <a:schemeClr val="accent2">
                  <a:lumMod val="60000"/>
                  <a:lumOff val="40000"/>
                </a:schemeClr>
              </a:solidFill>
            </a:ln>
          </p:spPr>
          <p:txBody>
            <a:bodyPr wrap="square" rtlCol="0">
              <a:spAutoFit/>
            </a:bodyPr>
            <a:lstStyle/>
            <a:p>
              <a:pPr indent="0"/>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全面二维码管理</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66" name="组合 65"/>
          <p:cNvGrpSpPr/>
          <p:nvPr/>
        </p:nvGrpSpPr>
        <p:grpSpPr>
          <a:xfrm>
            <a:off x="873708" y="8139486"/>
            <a:ext cx="5528310" cy="276860"/>
            <a:chOff x="1926" y="4917"/>
            <a:chExt cx="8706" cy="436"/>
          </a:xfrm>
        </p:grpSpPr>
        <p:sp>
          <p:nvSpPr>
            <p:cNvPr id="64" name="文本框 63"/>
            <p:cNvSpPr txBox="1"/>
            <p:nvPr/>
          </p:nvSpPr>
          <p:spPr>
            <a:xfrm>
              <a:off x="1926" y="4917"/>
              <a:ext cx="1780" cy="436"/>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200" dirty="0">
                  <a:latin typeface="Arial" panose="020B0604020202020204" pitchFamily="34" charset="0"/>
                  <a:ea typeface="宋体" panose="02010600030101010101" pitchFamily="2" charset="-122"/>
                  <a:cs typeface="Arial" panose="020B0604020202020204" pitchFamily="34" charset="0"/>
                </a:rPr>
                <a:t>超 大 液晶 屏</a:t>
              </a:r>
            </a:p>
          </p:txBody>
        </p:sp>
        <p:sp>
          <p:nvSpPr>
            <p:cNvPr id="65" name="文本框 64"/>
            <p:cNvSpPr txBox="1"/>
            <p:nvPr/>
          </p:nvSpPr>
          <p:spPr>
            <a:xfrm>
              <a:off x="3867" y="4917"/>
              <a:ext cx="6765" cy="434"/>
            </a:xfrm>
            <a:prstGeom prst="rect">
              <a:avLst/>
            </a:prstGeom>
            <a:noFill/>
            <a:ln>
              <a:solidFill>
                <a:schemeClr val="accent2">
                  <a:lumMod val="60000"/>
                  <a:lumOff val="40000"/>
                </a:schemeClr>
              </a:solidFill>
            </a:ln>
          </p:spPr>
          <p:txBody>
            <a:bodyPr wrap="square" rtlCol="0">
              <a:spAutoFit/>
            </a:bodyPr>
            <a:lstStyle/>
            <a:p>
              <a:pPr indent="0"/>
              <a:r>
                <a:rPr lang="en-US" altLang="zh-CN" sz="1200">
                  <a:latin typeface="Arial" panose="020B0604020202020204" pitchFamily="34" charset="0"/>
                  <a:ea typeface="宋体" panose="02010600030101010101" pitchFamily="2" charset="-122"/>
                  <a:cs typeface="Arial" panose="020B0604020202020204" pitchFamily="34" charset="0"/>
                </a:rPr>
                <a:t>7</a:t>
              </a:r>
              <a:r>
                <a:rPr lang="zh-CN" altLang="en-US" sz="1200">
                  <a:latin typeface="Arial" panose="020B0604020202020204" pitchFamily="34" charset="0"/>
                  <a:ea typeface="宋体" panose="02010600030101010101" pitchFamily="2" charset="-122"/>
                  <a:cs typeface="Arial" panose="020B0604020202020204" pitchFamily="34" charset="0"/>
                </a:rPr>
                <a:t>寸</a:t>
              </a:r>
              <a:r>
                <a:rPr lang="en-US" altLang="zh-CN" sz="1200">
                  <a:latin typeface="Arial" panose="020B0604020202020204" pitchFamily="34" charset="0"/>
                  <a:ea typeface="宋体" panose="02010600030101010101" pitchFamily="2" charset="-122"/>
                  <a:cs typeface="Arial" panose="020B0604020202020204" pitchFamily="34" charset="0"/>
                </a:rPr>
                <a:t>24</a:t>
              </a:r>
              <a:r>
                <a:rPr lang="zh-CN" altLang="en-US" sz="1200">
                  <a:latin typeface="Arial" panose="020B0604020202020204" pitchFamily="34" charset="0"/>
                  <a:ea typeface="宋体" panose="02010600030101010101" pitchFamily="2" charset="-122"/>
                  <a:cs typeface="Arial" panose="020B0604020202020204" pitchFamily="34" charset="0"/>
                </a:rPr>
                <a:t>位真彩液晶屏</a:t>
              </a:r>
            </a:p>
          </p:txBody>
        </p:sp>
      </p:grpSp>
      <p:sp>
        <p:nvSpPr>
          <p:cNvPr id="37" name="矩形 36">
            <a:extLst>
              <a:ext uri="{FF2B5EF4-FFF2-40B4-BE49-F238E27FC236}">
                <a16:creationId xmlns:a16="http://schemas.microsoft.com/office/drawing/2014/main" id="{05F46DEF-1326-478F-AEFB-061E90F8EBE6}"/>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pic>
        <p:nvPicPr>
          <p:cNvPr id="89" name="图片 88">
            <a:extLst>
              <a:ext uri="{FF2B5EF4-FFF2-40B4-BE49-F238E27FC236}">
                <a16:creationId xmlns:a16="http://schemas.microsoft.com/office/drawing/2014/main" id="{50918608-6EF2-4C36-9143-804F0836F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93" t="6977" r="5661" b="16125"/>
          <a:stretch/>
        </p:blipFill>
        <p:spPr>
          <a:xfrm>
            <a:off x="2649702" y="2100059"/>
            <a:ext cx="1975454" cy="1765451"/>
          </a:xfrm>
          <a:prstGeom prst="rect">
            <a:avLst/>
          </a:prstGeom>
        </p:spPr>
      </p:pic>
      <p:pic>
        <p:nvPicPr>
          <p:cNvPr id="102" name="图片 101">
            <a:extLst>
              <a:ext uri="{FF2B5EF4-FFF2-40B4-BE49-F238E27FC236}">
                <a16:creationId xmlns:a16="http://schemas.microsoft.com/office/drawing/2014/main" id="{69A2256F-BC0B-4A62-A00D-7C5BAA3337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35" t="6272" r="20331" b="27935"/>
          <a:stretch/>
        </p:blipFill>
        <p:spPr>
          <a:xfrm>
            <a:off x="630743" y="4211966"/>
            <a:ext cx="2298754" cy="1126306"/>
          </a:xfrm>
          <a:prstGeom prst="rect">
            <a:avLst/>
          </a:prstGeom>
        </p:spPr>
      </p:pic>
      <p:pic>
        <p:nvPicPr>
          <p:cNvPr id="103" name="图片 102">
            <a:extLst>
              <a:ext uri="{FF2B5EF4-FFF2-40B4-BE49-F238E27FC236}">
                <a16:creationId xmlns:a16="http://schemas.microsoft.com/office/drawing/2014/main" id="{E27A6A1B-48A3-4345-8ACA-C6ED317A82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930" t="15300" r="4345" b="10190"/>
          <a:stretch/>
        </p:blipFill>
        <p:spPr>
          <a:xfrm>
            <a:off x="4425796" y="4117583"/>
            <a:ext cx="2250514" cy="1315073"/>
          </a:xfrm>
          <a:prstGeom prst="rect">
            <a:avLst/>
          </a:prstGeom>
        </p:spPr>
      </p:pic>
      <p:pic>
        <p:nvPicPr>
          <p:cNvPr id="108" name="图片 107">
            <a:extLst>
              <a:ext uri="{FF2B5EF4-FFF2-40B4-BE49-F238E27FC236}">
                <a16:creationId xmlns:a16="http://schemas.microsoft.com/office/drawing/2014/main" id="{81FE0D70-216A-400E-9B2E-FDD1B807D824}"/>
              </a:ext>
            </a:extLst>
          </p:cNvPr>
          <p:cNvPicPr>
            <a:picLocks noChangeAspect="1"/>
          </p:cNvPicPr>
          <p:nvPr/>
        </p:nvPicPr>
        <p:blipFill rotWithShape="1">
          <a:blip r:embed="rId6"/>
          <a:srcRect l="3043" t="39566" r="2288" b="19336"/>
          <a:stretch/>
        </p:blipFill>
        <p:spPr>
          <a:xfrm>
            <a:off x="3070678" y="4695033"/>
            <a:ext cx="1213937" cy="349362"/>
          </a:xfrm>
          <a:prstGeom prst="rect">
            <a:avLst/>
          </a:prstGeom>
        </p:spPr>
      </p:pic>
      <p:grpSp>
        <p:nvGrpSpPr>
          <p:cNvPr id="14" name="组合 13">
            <a:extLst>
              <a:ext uri="{FF2B5EF4-FFF2-40B4-BE49-F238E27FC236}">
                <a16:creationId xmlns:a16="http://schemas.microsoft.com/office/drawing/2014/main" id="{101F6B32-612F-4C93-BDE0-224B53553655}"/>
              </a:ext>
            </a:extLst>
          </p:cNvPr>
          <p:cNvGrpSpPr/>
          <p:nvPr/>
        </p:nvGrpSpPr>
        <p:grpSpPr>
          <a:xfrm>
            <a:off x="873708" y="5914784"/>
            <a:ext cx="5528310" cy="276999"/>
            <a:chOff x="893763" y="6356089"/>
            <a:chExt cx="5528310" cy="276999"/>
          </a:xfrm>
        </p:grpSpPr>
        <p:sp>
          <p:nvSpPr>
            <p:cNvPr id="121" name="文本框 120">
              <a:extLst>
                <a:ext uri="{FF2B5EF4-FFF2-40B4-BE49-F238E27FC236}">
                  <a16:creationId xmlns:a16="http://schemas.microsoft.com/office/drawing/2014/main" id="{82B594DC-E2EA-49DD-ACB5-DC58D31CCD5E}"/>
                </a:ext>
              </a:extLst>
            </p:cNvPr>
            <p:cNvSpPr txBox="1"/>
            <p:nvPr/>
          </p:nvSpPr>
          <p:spPr>
            <a:xfrm>
              <a:off x="893763" y="6356089"/>
              <a:ext cx="1130300" cy="276999"/>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波长独特</a:t>
              </a:r>
              <a:endParaRPr lang="zh-CN" altLang="zh-CN" sz="1200" dirty="0">
                <a:latin typeface="Arial" panose="020B0604020202020204" pitchFamily="34" charset="0"/>
                <a:ea typeface="宋体" panose="02010600030101010101" pitchFamily="2" charset="-122"/>
                <a:cs typeface="Arial" panose="020B0604020202020204" pitchFamily="34" charset="0"/>
              </a:endParaRPr>
            </a:p>
          </p:txBody>
        </p:sp>
        <p:sp>
          <p:nvSpPr>
            <p:cNvPr id="122" name="文本框 121">
              <a:extLst>
                <a:ext uri="{FF2B5EF4-FFF2-40B4-BE49-F238E27FC236}">
                  <a16:creationId xmlns:a16="http://schemas.microsoft.com/office/drawing/2014/main" id="{7BC099CF-0D88-4CCE-AD54-AC0740FFD322}"/>
                </a:ext>
              </a:extLst>
            </p:cNvPr>
            <p:cNvSpPr txBox="1"/>
            <p:nvPr/>
          </p:nvSpPr>
          <p:spPr>
            <a:xfrm>
              <a:off x="2126298" y="6356089"/>
              <a:ext cx="4295775" cy="276999"/>
            </a:xfrm>
            <a:prstGeom prst="rect">
              <a:avLst/>
            </a:prstGeom>
            <a:noFill/>
            <a:ln>
              <a:solidFill>
                <a:schemeClr val="accent2">
                  <a:lumMod val="60000"/>
                  <a:lumOff val="40000"/>
                </a:schemeClr>
              </a:solidFill>
            </a:ln>
          </p:spPr>
          <p:txBody>
            <a:bodyPr wrap="square" rtlCol="0">
              <a:spAutoFit/>
            </a:bodyPr>
            <a:lstStyle/>
            <a:p>
              <a:pPr indent="0"/>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独特的近红外激发和红外二区检测</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17" name="组合 16">
            <a:extLst>
              <a:ext uri="{FF2B5EF4-FFF2-40B4-BE49-F238E27FC236}">
                <a16:creationId xmlns:a16="http://schemas.microsoft.com/office/drawing/2014/main" id="{D1EBFBD5-8AA4-4EC7-9591-99D8C4066B06}"/>
              </a:ext>
            </a:extLst>
          </p:cNvPr>
          <p:cNvGrpSpPr/>
          <p:nvPr/>
        </p:nvGrpSpPr>
        <p:grpSpPr>
          <a:xfrm>
            <a:off x="889097" y="6355716"/>
            <a:ext cx="5528310" cy="276999"/>
            <a:chOff x="909152" y="6797992"/>
            <a:chExt cx="5528310" cy="276999"/>
          </a:xfrm>
        </p:grpSpPr>
        <p:sp>
          <p:nvSpPr>
            <p:cNvPr id="123" name="文本框 122">
              <a:extLst>
                <a:ext uri="{FF2B5EF4-FFF2-40B4-BE49-F238E27FC236}">
                  <a16:creationId xmlns:a16="http://schemas.microsoft.com/office/drawing/2014/main" id="{02D35326-EA8E-48E1-84D8-B53F16E4B080}"/>
                </a:ext>
              </a:extLst>
            </p:cNvPr>
            <p:cNvSpPr txBox="1"/>
            <p:nvPr/>
          </p:nvSpPr>
          <p:spPr>
            <a:xfrm>
              <a:off x="909152" y="6797992"/>
              <a:ext cx="1130300" cy="276999"/>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200" dirty="0">
                  <a:latin typeface="Arial" panose="020B0604020202020204" pitchFamily="34" charset="0"/>
                  <a:ea typeface="宋体" panose="02010600030101010101" pitchFamily="2" charset="-122"/>
                  <a:cs typeface="Arial" panose="020B0604020202020204" pitchFamily="34" charset="0"/>
                </a:rPr>
                <a:t>快 速 灵 活</a:t>
              </a:r>
            </a:p>
          </p:txBody>
        </p:sp>
        <p:sp>
          <p:nvSpPr>
            <p:cNvPr id="124" name="文本框 123">
              <a:extLst>
                <a:ext uri="{FF2B5EF4-FFF2-40B4-BE49-F238E27FC236}">
                  <a16:creationId xmlns:a16="http://schemas.microsoft.com/office/drawing/2014/main" id="{9E94BB4F-F711-4540-BDA2-072B99B4EE47}"/>
                </a:ext>
              </a:extLst>
            </p:cNvPr>
            <p:cNvSpPr txBox="1"/>
            <p:nvPr/>
          </p:nvSpPr>
          <p:spPr>
            <a:xfrm>
              <a:off x="2141687" y="6797992"/>
              <a:ext cx="4295775" cy="276999"/>
            </a:xfrm>
            <a:prstGeom prst="rect">
              <a:avLst/>
            </a:prstGeom>
            <a:noFill/>
            <a:ln>
              <a:solidFill>
                <a:schemeClr val="accent2">
                  <a:lumMod val="60000"/>
                  <a:lumOff val="40000"/>
                </a:schemeClr>
              </a:solidFill>
            </a:ln>
          </p:spPr>
          <p:txBody>
            <a:bodyPr wrap="square" rtlCol="0">
              <a:spAutoFit/>
            </a:bodyPr>
            <a:lstStyle/>
            <a:p>
              <a:r>
                <a:rPr lang="zh-CN" altLang="zh-CN" sz="1200" dirty="0">
                  <a:latin typeface="Arial" panose="020B0604020202020204" pitchFamily="34" charset="0"/>
                  <a:ea typeface="宋体" panose="02010600030101010101" pitchFamily="2" charset="-122"/>
                  <a:cs typeface="Arial" panose="020B0604020202020204" pitchFamily="34" charset="0"/>
                </a:rPr>
                <a:t>样本即</a:t>
              </a:r>
              <a:r>
                <a:rPr lang="zh-CN" altLang="en-US" sz="1200" dirty="0">
                  <a:latin typeface="Arial" panose="020B0604020202020204" pitchFamily="34" charset="0"/>
                  <a:ea typeface="宋体" panose="02010600030101010101" pitchFamily="2" charset="-122"/>
                  <a:cs typeface="Arial" panose="020B0604020202020204" pitchFamily="34" charset="0"/>
                </a:rPr>
                <a:t>到即使检</a:t>
              </a:r>
              <a:r>
                <a:rPr lang="zh-CN" altLang="zh-CN" sz="1200" dirty="0">
                  <a:latin typeface="Arial" panose="020B0604020202020204" pitchFamily="34" charset="0"/>
                  <a:ea typeface="宋体" panose="02010600030101010101" pitchFamily="2" charset="-122"/>
                  <a:cs typeface="Arial" panose="020B0604020202020204" pitchFamily="34" charset="0"/>
                </a:rPr>
                <a:t>，</a:t>
              </a:r>
              <a:r>
                <a:rPr lang="en-US" altLang="zh-CN" sz="1200" dirty="0">
                  <a:latin typeface="Arial" panose="020B0604020202020204" pitchFamily="34" charset="0"/>
                  <a:ea typeface="宋体" panose="02010600030101010101" pitchFamily="2" charset="-122"/>
                  <a:cs typeface="Arial" panose="020B0604020202020204" pitchFamily="34" charset="0"/>
                </a:rPr>
                <a:t>8</a:t>
              </a:r>
              <a:r>
                <a:rPr lang="zh-CN" altLang="en-US" sz="1200" dirty="0">
                  <a:latin typeface="Arial" panose="020B0604020202020204" pitchFamily="34" charset="0"/>
                  <a:ea typeface="宋体" panose="02010600030101010101" pitchFamily="2" charset="-122"/>
                  <a:cs typeface="Arial" panose="020B0604020202020204" pitchFamily="34" charset="0"/>
                </a:rPr>
                <a:t>秒内读取结果，为挽救病人生命争分夺秒</a:t>
              </a:r>
            </a:p>
          </p:txBody>
        </p:sp>
      </p:grpSp>
      <p:sp>
        <p:nvSpPr>
          <p:cNvPr id="4" name="矩形 3">
            <a:extLst>
              <a:ext uri="{FF2B5EF4-FFF2-40B4-BE49-F238E27FC236}">
                <a16:creationId xmlns:a16="http://schemas.microsoft.com/office/drawing/2014/main" id="{D0C6953F-2A4D-4375-A6BA-51589B54A643}"/>
              </a:ext>
            </a:extLst>
          </p:cNvPr>
          <p:cNvSpPr/>
          <p:nvPr/>
        </p:nvSpPr>
        <p:spPr>
          <a:xfrm>
            <a:off x="2327760" y="1512659"/>
            <a:ext cx="2383986" cy="369332"/>
          </a:xfrm>
          <a:prstGeom prst="rect">
            <a:avLst/>
          </a:prstGeom>
        </p:spPr>
        <p:txBody>
          <a:bodyPr wrap="none">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粤械注准</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20192221229</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4665AD24-5683-4642-A890-3F7965D28E73}"/>
              </a:ext>
            </a:extLst>
          </p:cNvPr>
          <p:cNvSpPr txBox="1"/>
          <p:nvPr/>
        </p:nvSpPr>
        <p:spPr>
          <a:xfrm>
            <a:off x="3275648" y="9688174"/>
            <a:ext cx="1080135" cy="307777"/>
          </a:xfrm>
          <a:prstGeom prst="rect">
            <a:avLst/>
          </a:prstGeom>
          <a:solidFill>
            <a:srgbClr val="FFC000"/>
          </a:solidFill>
          <a:ln>
            <a:solidFill>
              <a:schemeClr val="bg1"/>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9</a:t>
            </a:r>
          </a:p>
        </p:txBody>
      </p:sp>
      <p:cxnSp>
        <p:nvCxnSpPr>
          <p:cNvPr id="5" name="直接连接符 4">
            <a:extLst>
              <a:ext uri="{FF2B5EF4-FFF2-40B4-BE49-F238E27FC236}">
                <a16:creationId xmlns:a16="http://schemas.microsoft.com/office/drawing/2014/main" id="{954ECE7C-3FF0-4A2D-9F9D-115E20B45903}"/>
              </a:ext>
            </a:extLst>
          </p:cNvPr>
          <p:cNvCxnSpPr>
            <a:cxnSpLocks/>
          </p:cNvCxnSpPr>
          <p:nvPr/>
        </p:nvCxnSpPr>
        <p:spPr>
          <a:xfrm flipV="1">
            <a:off x="431800" y="9995951"/>
            <a:ext cx="6765988" cy="7384"/>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462915" y="7183755"/>
            <a:ext cx="6705600" cy="2767232"/>
          </a:xfrm>
          <a:prstGeom prst="rect">
            <a:avLst/>
          </a:prstGeom>
          <a:noFill/>
          <a:ln w="9525">
            <a:noFill/>
          </a:ln>
        </p:spPr>
        <p:txBody>
          <a:bodyPr wrap="square">
            <a:spAutoFit/>
          </a:bodyPr>
          <a:lstStyle/>
          <a:p>
            <a:pPr indent="0"/>
            <a:r>
              <a:rPr lang="zh-CN" b="0" dirty="0">
                <a:solidFill>
                  <a:srgbClr val="000000"/>
                </a:solidFill>
                <a:latin typeface="微软雅黑" panose="020B0503020204020204" charset="-122"/>
                <a:ea typeface="微软雅黑" panose="020B0503020204020204" charset="-122"/>
                <a:cs typeface="微软雅黑" panose="020B0503020204020204" charset="-122"/>
              </a:rPr>
              <a:t>深圳无微华斯生物科技有限公司</a:t>
            </a:r>
          </a:p>
          <a:p>
            <a:pPr indent="0"/>
            <a:r>
              <a:rPr lang="zh-CN" altLang="zh-CN" dirty="0">
                <a:latin typeface="微软雅黑" panose="020B0503020204020204" charset="-122"/>
                <a:ea typeface="微软雅黑" panose="020B0503020204020204" charset="-122"/>
                <a:cs typeface="微软雅黑" panose="020B0503020204020204" charset="-122"/>
                <a:sym typeface="+mn-ea"/>
              </a:rPr>
              <a:t> WWHS </a:t>
            </a:r>
            <a:r>
              <a:rPr lang="en-US" altLang="zh-CN" dirty="0">
                <a:latin typeface="微软雅黑" panose="020B0503020204020204" charset="-122"/>
                <a:ea typeface="微软雅黑" panose="020B0503020204020204" charset="-122"/>
                <a:cs typeface="微软雅黑" panose="020B0503020204020204" charset="-122"/>
                <a:sym typeface="+mn-ea"/>
              </a:rPr>
              <a:t>Biotech. </a:t>
            </a:r>
            <a:r>
              <a:rPr lang="zh-CN" altLang="zh-CN" dirty="0">
                <a:latin typeface="微软雅黑" panose="020B0503020204020204" charset="-122"/>
                <a:ea typeface="微软雅黑" panose="020B0503020204020204" charset="-122"/>
                <a:cs typeface="微软雅黑" panose="020B0503020204020204" charset="-122"/>
                <a:sym typeface="+mn-ea"/>
              </a:rPr>
              <a:t>I</a:t>
            </a:r>
            <a:r>
              <a:rPr lang="en-US" altLang="zh-CN" dirty="0" err="1">
                <a:latin typeface="微软雅黑" panose="020B0503020204020204" charset="-122"/>
                <a:ea typeface="微软雅黑" panose="020B0503020204020204" charset="-122"/>
                <a:cs typeface="微软雅黑" panose="020B0503020204020204" charset="-122"/>
                <a:sym typeface="+mn-ea"/>
              </a:rPr>
              <a:t>nc</a:t>
            </a:r>
            <a:endParaRPr lang="zh-CN" altLang="zh-CN" dirty="0">
              <a:latin typeface="微软雅黑" panose="020B0503020204020204" charset="-122"/>
              <a:ea typeface="微软雅黑" panose="020B0503020204020204" charset="-122"/>
              <a:cs typeface="微软雅黑" panose="020B0503020204020204" charset="-122"/>
              <a:sym typeface="+mn-ea"/>
            </a:endParaRPr>
          </a:p>
          <a:p>
            <a:pPr indent="0"/>
            <a:endParaRPr lang="zh-CN" b="0" dirty="0">
              <a:latin typeface="微软雅黑" panose="020B0503020204020204" charset="-122"/>
              <a:ea typeface="微软雅黑" panose="020B0503020204020204" charset="-122"/>
              <a:cs typeface="微软雅黑" panose="020B0503020204020204" charset="-122"/>
            </a:endParaRPr>
          </a:p>
          <a:p>
            <a:pPr indent="0">
              <a:lnSpc>
                <a:spcPct val="150000"/>
              </a:lnSpc>
            </a:pPr>
            <a:r>
              <a:rPr lang="zh-CN" sz="1600" b="0" dirty="0">
                <a:latin typeface="微软雅黑" panose="020B0503020204020204" charset="-122"/>
                <a:ea typeface="微软雅黑" panose="020B0503020204020204" charset="-122"/>
                <a:cs typeface="微软雅黑" panose="020B0503020204020204" charset="-122"/>
              </a:rPr>
              <a:t>地</a:t>
            </a:r>
            <a:r>
              <a:rPr lang="en-US" sz="1600" b="0" dirty="0">
                <a:latin typeface="微软雅黑" panose="020B0503020204020204" charset="-122"/>
                <a:ea typeface="微软雅黑" panose="020B0503020204020204" charset="-122"/>
                <a:cs typeface="微软雅黑" panose="020B0503020204020204" charset="-122"/>
              </a:rPr>
              <a:t>  </a:t>
            </a:r>
            <a:r>
              <a:rPr lang="zh-CN" sz="1600" b="0" dirty="0">
                <a:latin typeface="微软雅黑" panose="020B0503020204020204" charset="-122"/>
                <a:ea typeface="微软雅黑" panose="020B0503020204020204" charset="-122"/>
                <a:cs typeface="微软雅黑" panose="020B0503020204020204" charset="-122"/>
              </a:rPr>
              <a:t>址：深圳市坪山区金辉路</a:t>
            </a:r>
            <a:r>
              <a:rPr lang="en-US" sz="1600" b="0" dirty="0">
                <a:latin typeface="微软雅黑" panose="020B0503020204020204" charset="-122"/>
                <a:ea typeface="微软雅黑" panose="020B0503020204020204" charset="-122"/>
                <a:cs typeface="微软雅黑" panose="020B0503020204020204" charset="-122"/>
              </a:rPr>
              <a:t>14</a:t>
            </a:r>
            <a:r>
              <a:rPr lang="zh-CN" sz="1600" b="0" dirty="0">
                <a:latin typeface="微软雅黑" panose="020B0503020204020204" charset="-122"/>
                <a:ea typeface="微软雅黑" panose="020B0503020204020204" charset="-122"/>
                <a:cs typeface="微软雅黑" panose="020B0503020204020204" charset="-122"/>
              </a:rPr>
              <a:t>号 深圳市生物医药创新产业园 </a:t>
            </a:r>
          </a:p>
          <a:p>
            <a:pPr indent="0">
              <a:lnSpc>
                <a:spcPct val="150000"/>
              </a:lnSpc>
            </a:pPr>
            <a:r>
              <a:rPr lang="zh-CN" sz="1600" b="0" dirty="0">
                <a:latin typeface="微软雅黑" panose="020B0503020204020204" charset="-122"/>
                <a:ea typeface="微软雅黑" panose="020B0503020204020204" charset="-122"/>
                <a:cs typeface="微软雅黑" panose="020B0503020204020204" charset="-122"/>
              </a:rPr>
              <a:t>            </a:t>
            </a:r>
            <a:r>
              <a:rPr lang="zh-CN" sz="1600" dirty="0">
                <a:latin typeface="微软雅黑" panose="020B0503020204020204" charset="-122"/>
                <a:ea typeface="微软雅黑" panose="020B0503020204020204" charset="-122"/>
                <a:cs typeface="微软雅黑" panose="020B0503020204020204" charset="-122"/>
                <a:sym typeface="+mn-ea"/>
              </a:rPr>
              <a:t>区</a:t>
            </a:r>
            <a:r>
              <a:rPr lang="en-US" sz="1600" dirty="0">
                <a:latin typeface="微软雅黑" panose="020B0503020204020204" charset="-122"/>
                <a:ea typeface="微软雅黑" panose="020B0503020204020204" charset="-122"/>
                <a:cs typeface="微软雅黑" panose="020B0503020204020204" charset="-122"/>
                <a:sym typeface="+mn-ea"/>
              </a:rPr>
              <a:t>1</a:t>
            </a:r>
            <a:r>
              <a:rPr lang="zh-CN" sz="1600" dirty="0">
                <a:latin typeface="微软雅黑" panose="020B0503020204020204" charset="-122"/>
                <a:ea typeface="微软雅黑" panose="020B0503020204020204" charset="-122"/>
                <a:cs typeface="微软雅黑" panose="020B0503020204020204" charset="-122"/>
                <a:sym typeface="+mn-ea"/>
              </a:rPr>
              <a:t>号楼</a:t>
            </a:r>
            <a:r>
              <a:rPr lang="en-US" sz="1600" dirty="0">
                <a:latin typeface="微软雅黑" panose="020B0503020204020204" charset="-122"/>
                <a:ea typeface="微软雅黑" panose="020B0503020204020204" charset="-122"/>
                <a:cs typeface="微软雅黑" panose="020B0503020204020204" charset="-122"/>
                <a:sym typeface="+mn-ea"/>
              </a:rPr>
              <a:t>505</a:t>
            </a:r>
            <a:endParaRPr lang="zh-CN" sz="1600" b="0" dirty="0">
              <a:latin typeface="微软雅黑" panose="020B0503020204020204" charset="-122"/>
              <a:ea typeface="微软雅黑" panose="020B0503020204020204" charset="-122"/>
              <a:cs typeface="微软雅黑" panose="020B0503020204020204" charset="-122"/>
            </a:endParaRPr>
          </a:p>
          <a:p>
            <a:pPr indent="0">
              <a:lnSpc>
                <a:spcPct val="150000"/>
              </a:lnSpc>
            </a:pPr>
            <a:r>
              <a:rPr lang="zh-CN" sz="1600" b="0" dirty="0">
                <a:latin typeface="微软雅黑" panose="020B0503020204020204" charset="-122"/>
                <a:ea typeface="微软雅黑" panose="020B0503020204020204" charset="-122"/>
                <a:cs typeface="微软雅黑" panose="020B0503020204020204" charset="-122"/>
              </a:rPr>
              <a:t>网</a:t>
            </a:r>
            <a:r>
              <a:rPr lang="en-US" sz="1600" b="0" dirty="0">
                <a:latin typeface="微软雅黑" panose="020B0503020204020204" charset="-122"/>
                <a:ea typeface="微软雅黑" panose="020B0503020204020204" charset="-122"/>
                <a:cs typeface="微软雅黑" panose="020B0503020204020204" charset="-122"/>
              </a:rPr>
              <a:t>  </a:t>
            </a:r>
            <a:r>
              <a:rPr lang="zh-CN" sz="1600" b="0" dirty="0">
                <a:latin typeface="微软雅黑" panose="020B0503020204020204" charset="-122"/>
                <a:ea typeface="微软雅黑" panose="020B0503020204020204" charset="-122"/>
                <a:cs typeface="微软雅黑" panose="020B0503020204020204" charset="-122"/>
              </a:rPr>
              <a:t>址：</a:t>
            </a:r>
            <a:r>
              <a:rPr lang="en-US" sz="1600" b="0" u="sng" dirty="0">
                <a:solidFill>
                  <a:srgbClr val="0000FF"/>
                </a:solidFill>
                <a:latin typeface="微软雅黑" panose="020B0503020204020204" charset="-122"/>
                <a:ea typeface="微软雅黑" panose="020B0503020204020204" charset="-122"/>
                <a:cs typeface="微软雅黑" panose="020B0503020204020204" charset="-122"/>
                <a:hlinkClick r:id="rId3"/>
              </a:rPr>
              <a:t>http://www.wwhsbio.com</a:t>
            </a:r>
            <a:r>
              <a:rPr lang="en-US" sz="1600" b="0" dirty="0">
                <a:latin typeface="微软雅黑" panose="020B0503020204020204" charset="-122"/>
                <a:ea typeface="微软雅黑" panose="020B0503020204020204" charset="-122"/>
                <a:cs typeface="微软雅黑" panose="020B0503020204020204" charset="-122"/>
              </a:rPr>
              <a:t>                                         </a:t>
            </a:r>
            <a:endParaRPr lang="zh-CN" sz="1600" b="0" dirty="0">
              <a:latin typeface="微软雅黑" panose="020B0503020204020204" charset="-122"/>
              <a:ea typeface="微软雅黑" panose="020B0503020204020204" charset="-122"/>
              <a:cs typeface="微软雅黑" panose="020B0503020204020204" charset="-122"/>
            </a:endParaRPr>
          </a:p>
          <a:p>
            <a:pPr indent="0">
              <a:lnSpc>
                <a:spcPct val="150000"/>
              </a:lnSpc>
            </a:pPr>
            <a:r>
              <a:rPr lang="zh-CN" sz="1600" b="0" dirty="0">
                <a:latin typeface="微软雅黑" panose="020B0503020204020204" charset="-122"/>
                <a:ea typeface="微软雅黑" panose="020B0503020204020204" charset="-122"/>
                <a:cs typeface="微软雅黑" panose="020B0503020204020204" charset="-122"/>
              </a:rPr>
              <a:t>电</a:t>
            </a:r>
            <a:r>
              <a:rPr lang="en-US" sz="1600" b="0" dirty="0">
                <a:latin typeface="微软雅黑" panose="020B0503020204020204" charset="-122"/>
                <a:ea typeface="微软雅黑" panose="020B0503020204020204" charset="-122"/>
                <a:cs typeface="微软雅黑" panose="020B0503020204020204" charset="-122"/>
              </a:rPr>
              <a:t>  </a:t>
            </a:r>
            <a:r>
              <a:rPr lang="zh-CN" sz="1600" b="0" dirty="0">
                <a:latin typeface="微软雅黑" panose="020B0503020204020204" charset="-122"/>
                <a:ea typeface="微软雅黑" panose="020B0503020204020204" charset="-122"/>
                <a:cs typeface="微软雅黑" panose="020B0503020204020204" charset="-122"/>
              </a:rPr>
              <a:t>话：</a:t>
            </a:r>
            <a:r>
              <a:rPr lang="en-US" sz="1600" b="0" dirty="0">
                <a:latin typeface="微软雅黑" panose="020B0503020204020204" charset="-122"/>
                <a:ea typeface="微软雅黑" panose="020B0503020204020204" charset="-122"/>
                <a:cs typeface="微软雅黑" panose="020B0503020204020204" charset="-122"/>
              </a:rPr>
              <a:t>0755-842355</a:t>
            </a:r>
            <a:r>
              <a:rPr lang="en-US" altLang="zh-CN" sz="1600" b="0" dirty="0">
                <a:latin typeface="微软雅黑" panose="020B0503020204020204" charset="-122"/>
                <a:ea typeface="微软雅黑" panose="020B0503020204020204" charset="-122"/>
                <a:cs typeface="微软雅黑" panose="020B0503020204020204" charset="-122"/>
              </a:rPr>
              <a:t>96</a:t>
            </a:r>
            <a:r>
              <a:rPr lang="en-US" sz="1600" b="0" dirty="0">
                <a:latin typeface="微软雅黑" panose="020B0503020204020204" charset="-122"/>
                <a:ea typeface="微软雅黑" panose="020B0503020204020204" charset="-122"/>
                <a:cs typeface="微软雅黑" panose="020B0503020204020204" charset="-122"/>
              </a:rPr>
              <a:t>                                                                                         </a:t>
            </a:r>
          </a:p>
          <a:p>
            <a:pPr indent="0">
              <a:lnSpc>
                <a:spcPct val="150000"/>
              </a:lnSpc>
            </a:pPr>
            <a:r>
              <a:rPr lang="en-US" sz="1600" b="0" dirty="0">
                <a:latin typeface="微软雅黑" panose="020B0503020204020204" charset="-122"/>
                <a:ea typeface="微软雅黑" panose="020B0503020204020204" charset="-122"/>
                <a:cs typeface="微软雅黑" panose="020B0503020204020204" charset="-122"/>
              </a:rPr>
              <a:t>E-</a:t>
            </a:r>
            <a:r>
              <a:rPr lang="en-US" sz="1600" dirty="0">
                <a:latin typeface="微软雅黑" panose="020B0503020204020204" charset="-122"/>
                <a:ea typeface="微软雅黑" panose="020B0503020204020204" charset="-122"/>
                <a:cs typeface="微软雅黑" panose="020B0503020204020204" charset="-122"/>
                <a:sym typeface="+mn-ea"/>
              </a:rPr>
              <a:t>mail </a:t>
            </a:r>
            <a:r>
              <a:rPr 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u="sng" dirty="0">
                <a:solidFill>
                  <a:srgbClr val="0000FF"/>
                </a:solidFill>
                <a:latin typeface="微软雅黑" panose="020B0503020204020204" charset="-122"/>
                <a:ea typeface="微软雅黑" panose="020B0503020204020204" charset="-122"/>
                <a:cs typeface="微软雅黑" panose="020B0503020204020204" charset="-122"/>
                <a:sym typeface="+mn-ea"/>
                <a:hlinkClick r:id="rId4"/>
              </a:rPr>
              <a:t>sales</a:t>
            </a:r>
            <a:r>
              <a:rPr lang="en-US" sz="1600" u="sng" dirty="0">
                <a:solidFill>
                  <a:srgbClr val="0000FF"/>
                </a:solidFill>
                <a:latin typeface="微软雅黑" panose="020B0503020204020204" charset="-122"/>
                <a:ea typeface="微软雅黑" panose="020B0503020204020204" charset="-122"/>
                <a:cs typeface="微软雅黑" panose="020B0503020204020204" charset="-122"/>
                <a:sym typeface="+mn-ea"/>
                <a:hlinkClick r:id="rId4"/>
              </a:rPr>
              <a:t>@wwhsbio.com</a:t>
            </a:r>
            <a:r>
              <a:rPr lang="en-US" sz="1600" dirty="0">
                <a:latin typeface="微软雅黑" panose="020B0503020204020204" charset="-122"/>
                <a:ea typeface="微软雅黑" panose="020B0503020204020204" charset="-122"/>
                <a:cs typeface="微软雅黑" panose="020B0503020204020204" charset="-122"/>
                <a:sym typeface="+mn-ea"/>
              </a:rPr>
              <a:t>   </a:t>
            </a:r>
            <a:r>
              <a:rPr lang="en-US" dirty="0">
                <a:latin typeface="微软雅黑" panose="020B0503020204020204" charset="-122"/>
                <a:ea typeface="微软雅黑" panose="020B0503020204020204" charset="-122"/>
                <a:cs typeface="微软雅黑" panose="020B0503020204020204" charset="-122"/>
                <a:sym typeface="+mn-ea"/>
              </a:rPr>
              <a:t>      </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5" name="图片 4"/>
          <p:cNvPicPr/>
          <p:nvPr/>
        </p:nvPicPr>
        <p:blipFill>
          <a:blip r:embed="rId5"/>
          <a:stretch>
            <a:fillRect/>
          </a:stretch>
        </p:blipFill>
        <p:spPr>
          <a:xfrm>
            <a:off x="6015037" y="8567371"/>
            <a:ext cx="847725" cy="847725"/>
          </a:xfrm>
          <a:prstGeom prst="rect">
            <a:avLst/>
          </a:prstGeom>
          <a:noFill/>
          <a:ln w="9525">
            <a:noFill/>
          </a:ln>
        </p:spPr>
      </p:pic>
      <p:sp>
        <p:nvSpPr>
          <p:cNvPr id="6" name="文本框 5"/>
          <p:cNvSpPr txBox="1"/>
          <p:nvPr/>
        </p:nvSpPr>
        <p:spPr>
          <a:xfrm>
            <a:off x="998855" y="3468370"/>
            <a:ext cx="5440045" cy="460375"/>
          </a:xfrm>
          <a:prstGeom prst="rect">
            <a:avLst/>
          </a:prstGeom>
          <a:noFill/>
        </p:spPr>
        <p:txBody>
          <a:bodyPr wrap="square" rtlCol="0" anchor="t">
            <a:spAutoFit/>
          </a:bodyPr>
          <a:lstStyle/>
          <a:p>
            <a:pPr algn="ctr"/>
            <a:r>
              <a:rPr lang="zh-CN" altLang="zh-CN" sz="2400" b="1" dirty="0">
                <a:latin typeface="微软雅黑" panose="020B0503020204020204" charset="-122"/>
                <a:ea typeface="微软雅黑" panose="020B0503020204020204" charset="-122"/>
                <a:cs typeface="微软雅黑" panose="020B0503020204020204" charset="-122"/>
                <a:sym typeface="+mn-ea"/>
              </a:rPr>
              <a:t>红外荧光</a:t>
            </a:r>
            <a:r>
              <a:rPr lang="zh-CN" altLang="en-US" sz="2400" b="1" dirty="0">
                <a:latin typeface="微软雅黑" panose="020B0503020204020204" charset="-122"/>
                <a:ea typeface="微软雅黑" panose="020B0503020204020204" charset="-122"/>
                <a:cs typeface="微软雅黑" panose="020B0503020204020204" charset="-122"/>
                <a:sym typeface="+mn-ea"/>
              </a:rPr>
              <a:t>精准检测平台</a:t>
            </a:r>
            <a:endParaRPr lang="en-US" altLang="zh-CN" sz="2400" dirty="0"/>
          </a:p>
        </p:txBody>
      </p:sp>
      <p:pic>
        <p:nvPicPr>
          <p:cNvPr id="4" name="图片 2" descr="华斯LOGO"/>
          <p:cNvPicPr>
            <a:picLocks noChangeAspect="1"/>
          </p:cNvPicPr>
          <p:nvPr/>
        </p:nvPicPr>
        <p:blipFill>
          <a:blip r:embed="rId6"/>
          <a:stretch>
            <a:fillRect/>
          </a:stretch>
        </p:blipFill>
        <p:spPr>
          <a:xfrm>
            <a:off x="462915" y="239680"/>
            <a:ext cx="976017" cy="956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67715" y="4258310"/>
            <a:ext cx="389572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18782" y="3039870"/>
            <a:ext cx="6478905" cy="4325479"/>
          </a:xfrm>
          <a:prstGeom prst="rect">
            <a:avLst/>
          </a:prstGeom>
          <a:noFill/>
        </p:spPr>
        <p:txBody>
          <a:bodyPr wrap="square" rtlCol="0">
            <a:spAutoFit/>
          </a:bodyPr>
          <a:lstStyle/>
          <a:p>
            <a:pPr algn="ctr"/>
            <a:r>
              <a:rPr lang="zh-CN" altLang="zh-CN" sz="2000" b="1" dirty="0">
                <a:latin typeface="微软雅黑" panose="020B0503020204020204" charset="-122"/>
                <a:ea typeface="微软雅黑" panose="020B0503020204020204" charset="-122"/>
                <a:cs typeface="微软雅黑" panose="020B0503020204020204" charset="-122"/>
              </a:rPr>
              <a:t>深圳无微华斯生物科技有限公司</a:t>
            </a:r>
          </a:p>
          <a:p>
            <a:pPr algn="ctr"/>
            <a:r>
              <a:rPr lang="zh-CN" altLang="zh-CN" sz="2000" dirty="0">
                <a:latin typeface="Arial" panose="020B0604020202020204" pitchFamily="34" charset="0"/>
                <a:ea typeface="微软雅黑" panose="020B0503020204020204" charset="-122"/>
                <a:cs typeface="Arial" panose="020B0604020202020204" pitchFamily="34" charset="0"/>
              </a:rPr>
              <a:t>WWHS B</a:t>
            </a:r>
            <a:r>
              <a:rPr lang="en-US" altLang="zh-CN" sz="2000" dirty="0" err="1">
                <a:latin typeface="Arial" panose="020B0604020202020204" pitchFamily="34" charset="0"/>
                <a:ea typeface="微软雅黑" panose="020B0503020204020204" charset="-122"/>
                <a:cs typeface="Arial" panose="020B0604020202020204" pitchFamily="34" charset="0"/>
              </a:rPr>
              <a:t>iotech</a:t>
            </a:r>
            <a:r>
              <a:rPr lang="en-US" altLang="zh-CN" sz="2000" dirty="0">
                <a:latin typeface="Arial" panose="020B0604020202020204" pitchFamily="34" charset="0"/>
                <a:ea typeface="微软雅黑" panose="020B0503020204020204" charset="-122"/>
                <a:cs typeface="Arial" panose="020B0604020202020204" pitchFamily="34" charset="0"/>
              </a:rPr>
              <a:t>.</a:t>
            </a:r>
            <a:r>
              <a:rPr lang="zh-CN" altLang="en-US" sz="2000" dirty="0">
                <a:latin typeface="Arial" panose="020B0604020202020204" pitchFamily="34" charset="0"/>
                <a:ea typeface="微软雅黑" panose="020B0503020204020204" charset="-122"/>
                <a:cs typeface="Arial" panose="020B0604020202020204" pitchFamily="34" charset="0"/>
              </a:rPr>
              <a:t> </a:t>
            </a:r>
            <a:r>
              <a:rPr lang="zh-CN" altLang="zh-CN" sz="2000" dirty="0">
                <a:latin typeface="Arial" panose="020B0604020202020204" pitchFamily="34" charset="0"/>
                <a:ea typeface="微软雅黑" panose="020B0503020204020204" charset="-122"/>
                <a:cs typeface="Arial" panose="020B0604020202020204" pitchFamily="34" charset="0"/>
              </a:rPr>
              <a:t>I</a:t>
            </a:r>
            <a:r>
              <a:rPr lang="en-US" altLang="zh-CN" sz="2000" dirty="0" err="1">
                <a:latin typeface="Arial" panose="020B0604020202020204" pitchFamily="34" charset="0"/>
                <a:ea typeface="微软雅黑" panose="020B0503020204020204" charset="-122"/>
                <a:cs typeface="Arial" panose="020B0604020202020204" pitchFamily="34" charset="0"/>
              </a:rPr>
              <a:t>nc</a:t>
            </a:r>
            <a:endParaRPr lang="en-US" altLang="zh-CN" sz="2000" dirty="0">
              <a:latin typeface="Arial" panose="020B0604020202020204" pitchFamily="34" charset="0"/>
              <a:ea typeface="微软雅黑" panose="020B0503020204020204" charset="-122"/>
              <a:cs typeface="Arial" panose="020B0604020202020204" pitchFamily="34" charset="0"/>
            </a:endParaRPr>
          </a:p>
          <a:p>
            <a:pPr algn="just">
              <a:lnSpc>
                <a:spcPct val="130000"/>
              </a:lnSpc>
            </a:pPr>
            <a:endParaRPr lang="en-US" altLang="zh-CN" sz="1400"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sz="1200" dirty="0">
                <a:latin typeface="微软雅黑" panose="020B0503020204020204" charset="-122"/>
                <a:ea typeface="微软雅黑" panose="020B0503020204020204" charset="-122"/>
                <a:cs typeface="微软雅黑" panose="020B0503020204020204" charset="-122"/>
              </a:rPr>
              <a:t>       深圳无微华斯生物科技有限公司是深圳清华大学研究院孵化的高新技术企业，坐落于深圳国家生物产业基地坪山区生物医药创新产业园区，依托国家级生物医药产业基地的产业核心积聚力，以一流的核心技术和先进的研发能力，助力提升中国医疗器械行业的国际竞争力。</a:t>
            </a:r>
          </a:p>
          <a:p>
            <a:pPr algn="just">
              <a:lnSpc>
                <a:spcPct val="130000"/>
              </a:lnSpc>
            </a:pPr>
            <a:r>
              <a:rPr lang="zh-CN" altLang="en-US" sz="1200" dirty="0">
                <a:latin typeface="微软雅黑" panose="020B0503020204020204" charset="-122"/>
                <a:ea typeface="微软雅黑" panose="020B0503020204020204" charset="-122"/>
                <a:cs typeface="微软雅黑" panose="020B0503020204020204" charset="-122"/>
              </a:rPr>
              <a:t>       无微华斯的首席科学顾问为美国斯坦福大学终身冠名教授，中国国家科学院、美国国家医学院、美国国家科学院和美国艺术与科学院四院院士。公司研发团队汇聚了来自美国斯坦福大学、美国劳伦斯国家实验室、香港中文大学、北京大学、上海交通大学、南方科技大学等国际知名院校的专家学者，专注于前瞻性、颠覆性、战略性技术的开发与储备。团队的研发成员在生物芯片开发、纳米材料制备、纳米生物技术等领域的研发处于国际领先水平。</a:t>
            </a:r>
          </a:p>
          <a:p>
            <a:pPr algn="just">
              <a:lnSpc>
                <a:spcPct val="130000"/>
              </a:lnSpc>
            </a:pPr>
            <a:r>
              <a:rPr lang="zh-CN" altLang="en-US" sz="1200" dirty="0">
                <a:latin typeface="微软雅黑" panose="020B0503020204020204" charset="-122"/>
                <a:ea typeface="微软雅黑" panose="020B0503020204020204" charset="-122"/>
                <a:cs typeface="微软雅黑" panose="020B0503020204020204" charset="-122"/>
              </a:rPr>
              <a:t>       无微华斯致力于基于红外荧光增强与纳米生物技术相结合的创新检测平台的开发，在生物芯片和</a:t>
            </a:r>
            <a:r>
              <a:rPr lang="en-US" altLang="zh-CN" sz="1200" dirty="0">
                <a:latin typeface="微软雅黑" panose="020B0503020204020204" charset="-122"/>
                <a:ea typeface="微软雅黑" panose="020B0503020204020204" charset="-122"/>
                <a:cs typeface="微软雅黑" panose="020B0503020204020204" charset="-122"/>
              </a:rPr>
              <a:t>POCT</a:t>
            </a:r>
            <a:r>
              <a:rPr lang="zh-CN" altLang="en-US" sz="1200" dirty="0">
                <a:latin typeface="微软雅黑" panose="020B0503020204020204" charset="-122"/>
                <a:ea typeface="微软雅黑" panose="020B0503020204020204" charset="-122"/>
                <a:cs typeface="微软雅黑" panose="020B0503020204020204" charset="-122"/>
              </a:rPr>
              <a:t>两大平台实现了关键性的技术突破，实现了体外诊断试剂产品的无创和微创精准检测，为国内首创、国际一流。</a:t>
            </a:r>
          </a:p>
          <a:p>
            <a:pPr algn="just">
              <a:lnSpc>
                <a:spcPct val="130000"/>
              </a:lnSpc>
            </a:pPr>
            <a:r>
              <a:rPr lang="zh-CN" altLang="en-US" sz="1200" dirty="0">
                <a:latin typeface="微软雅黑" panose="020B0503020204020204" charset="-122"/>
                <a:ea typeface="微软雅黑" panose="020B0503020204020204" charset="-122"/>
                <a:cs typeface="微软雅黑" panose="020B0503020204020204" charset="-122"/>
              </a:rPr>
              <a:t>        深圳无微华斯生物科技有限公司秉承“无微不至，爱人如斯”的发展理念，以“一流的技术创造一流的产品，以一流的产品为客户提供一流的服务”为质量方针，致力于中国健康检测普及化，切实地造福广大人民，助力中国大健康领域的整体发展。</a:t>
            </a:r>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58" b="13868"/>
          <a:stretch/>
        </p:blipFill>
        <p:spPr>
          <a:xfrm>
            <a:off x="1830711" y="833594"/>
            <a:ext cx="3793332" cy="2030374"/>
          </a:xfrm>
          <a:prstGeom prst="rect">
            <a:avLst/>
          </a:prstGeom>
        </p:spPr>
      </p:pic>
      <p:grpSp>
        <p:nvGrpSpPr>
          <p:cNvPr id="2" name="组合 1">
            <a:extLst>
              <a:ext uri="{FF2B5EF4-FFF2-40B4-BE49-F238E27FC236}">
                <a16:creationId xmlns:a16="http://schemas.microsoft.com/office/drawing/2014/main" id="{AEDF5541-053D-4D1A-A61A-8C0602DDA5E5}"/>
              </a:ext>
            </a:extLst>
          </p:cNvPr>
          <p:cNvGrpSpPr/>
          <p:nvPr/>
        </p:nvGrpSpPr>
        <p:grpSpPr>
          <a:xfrm>
            <a:off x="5267173" y="254583"/>
            <a:ext cx="2159000" cy="379730"/>
            <a:chOff x="4718050" y="511175"/>
            <a:chExt cx="2159000" cy="379730"/>
          </a:xfrm>
        </p:grpSpPr>
        <p:sp>
          <p:nvSpPr>
            <p:cNvPr id="9" name="文本框 8"/>
            <p:cNvSpPr txBox="1"/>
            <p:nvPr/>
          </p:nvSpPr>
          <p:spPr>
            <a:xfrm>
              <a:off x="5074920" y="511175"/>
              <a:ext cx="1802130" cy="368300"/>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0755-84235529</a:t>
              </a:r>
              <a:r>
                <a:rPr lang="zh-CN" altLang="en-US" dirty="0"/>
                <a:t>  </a:t>
              </a:r>
            </a:p>
          </p:txBody>
        </p:sp>
        <p:pic>
          <p:nvPicPr>
            <p:cNvPr id="3" name="图片 2"/>
            <p:cNvPicPr>
              <a:picLocks noChangeAspect="1"/>
            </p:cNvPicPr>
            <p:nvPr/>
          </p:nvPicPr>
          <p:blipFill>
            <a:blip r:embed="rId5"/>
            <a:stretch>
              <a:fillRect/>
            </a:stretch>
          </p:blipFill>
          <p:spPr>
            <a:xfrm>
              <a:off x="4718050" y="511175"/>
              <a:ext cx="356870" cy="379730"/>
            </a:xfrm>
            <a:prstGeom prst="rect">
              <a:avLst/>
            </a:prstGeom>
          </p:spPr>
        </p:pic>
      </p:grpSp>
      <p:grpSp>
        <p:nvGrpSpPr>
          <p:cNvPr id="12" name="组合 11"/>
          <p:cNvGrpSpPr/>
          <p:nvPr/>
        </p:nvGrpSpPr>
        <p:grpSpPr>
          <a:xfrm>
            <a:off x="1515110" y="9782629"/>
            <a:ext cx="4286250" cy="317500"/>
            <a:chOff x="2296" y="15455"/>
            <a:chExt cx="6750" cy="500"/>
          </a:xfrm>
        </p:grpSpPr>
        <p:sp>
          <p:nvSpPr>
            <p:cNvPr id="6" name="文本框 5"/>
            <p:cNvSpPr txBox="1"/>
            <p:nvPr/>
          </p:nvSpPr>
          <p:spPr>
            <a:xfrm>
              <a:off x="2296" y="15512"/>
              <a:ext cx="6750" cy="386"/>
            </a:xfrm>
            <a:prstGeom prst="rect">
              <a:avLst/>
            </a:prstGeom>
            <a:noFill/>
          </p:spPr>
          <p:txBody>
            <a:bodyPr wrap="square" rtlCol="0">
              <a:spAutoFit/>
            </a:bodyPr>
            <a:lstStyle/>
            <a:p>
              <a:pPr algn="ctr"/>
              <a:r>
                <a:rPr lang="en-US" sz="1000" dirty="0">
                  <a:latin typeface="微软雅黑" panose="020B0503020204020204" charset="-122"/>
                  <a:ea typeface="微软雅黑" panose="020B0503020204020204" charset="-122"/>
                  <a:cs typeface="微软雅黑" panose="020B0503020204020204" charset="-122"/>
                  <a:sym typeface="+mn-ea"/>
                  <a:hlinkClick r:id="rId6">
                    <a:extLst>
                      <a:ext uri="{A12FA001-AC4F-418D-AE19-62706E023703}">
                        <ahyp:hlinkClr xmlns:ahyp="http://schemas.microsoft.com/office/drawing/2018/hyperlinkcolor" val="tx"/>
                      </a:ext>
                    </a:extLst>
                  </a:hlinkClick>
                </a:rPr>
                <a:t>http://www.wwhsbio.com</a:t>
              </a:r>
              <a:r>
                <a:rPr lang="en-US" sz="1000" dirty="0">
                  <a:latin typeface="微软雅黑" panose="020B0503020204020204" charset="-122"/>
                  <a:ea typeface="微软雅黑" panose="020B0503020204020204" charset="-122"/>
                  <a:cs typeface="微软雅黑" panose="020B0503020204020204" charset="-122"/>
                  <a:sym typeface="+mn-ea"/>
                </a:rPr>
                <a:t>   </a:t>
              </a:r>
              <a:endParaRPr lang="zh-CN" altLang="zh-CN" sz="1000" dirty="0">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7"/>
            <a:stretch>
              <a:fillRect/>
            </a:stretch>
          </p:blipFill>
          <p:spPr>
            <a:xfrm>
              <a:off x="3784" y="15455"/>
              <a:ext cx="531" cy="500"/>
            </a:xfrm>
            <a:prstGeom prst="rect">
              <a:avLst/>
            </a:prstGeom>
          </p:spPr>
        </p:pic>
      </p:grpSp>
      <p:pic>
        <p:nvPicPr>
          <p:cNvPr id="17" name="Picture 4" descr="C:\Users\Administrator\Desktop\透明底-无微华斯 logo.png">
            <a:extLst>
              <a:ext uri="{FF2B5EF4-FFF2-40B4-BE49-F238E27FC236}">
                <a16:creationId xmlns:a16="http://schemas.microsoft.com/office/drawing/2014/main" id="{BF4DDFEB-9452-4946-93BC-325D8203B4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940" y="145557"/>
            <a:ext cx="562775" cy="597782"/>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a:extLst>
              <a:ext uri="{FF2B5EF4-FFF2-40B4-BE49-F238E27FC236}">
                <a16:creationId xmlns:a16="http://schemas.microsoft.com/office/drawing/2014/main" id="{231F0A8D-D88A-4B8F-BC91-59941FD74C19}"/>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华文新魏" pitchFamily="2" charset="-122"/>
                <a:ea typeface="华文新魏" pitchFamily="2" charset="-122"/>
              </a:rPr>
              <a:t>                                                                                  </a:t>
            </a:r>
            <a:r>
              <a:rPr lang="zh-CN" altLang="en-US" b="1" dirty="0">
                <a:solidFill>
                  <a:srgbClr val="FFC000"/>
                </a:solidFill>
                <a:latin typeface="华文新魏" pitchFamily="2" charset="-122"/>
                <a:ea typeface="华文新魏" pitchFamily="2" charset="-122"/>
              </a:rPr>
              <a:t>红外荧光免疫平台</a:t>
            </a:r>
            <a:endParaRPr lang="en-US" altLang="zh-CN" b="1" dirty="0">
              <a:solidFill>
                <a:srgbClr val="FFC000"/>
              </a:solidFill>
              <a:latin typeface="华文新魏" pitchFamily="2" charset="-122"/>
              <a:ea typeface="华文新魏" pitchFamily="2" charset="-122"/>
            </a:endParaRPr>
          </a:p>
        </p:txBody>
      </p:sp>
      <p:cxnSp>
        <p:nvCxnSpPr>
          <p:cNvPr id="18" name="直接连接符 17">
            <a:extLst>
              <a:ext uri="{FF2B5EF4-FFF2-40B4-BE49-F238E27FC236}">
                <a16:creationId xmlns:a16="http://schemas.microsoft.com/office/drawing/2014/main" id="{37C43F3A-85CA-4DBA-A443-3626A28B8153}"/>
              </a:ext>
            </a:extLst>
          </p:cNvPr>
          <p:cNvCxnSpPr/>
          <p:nvPr/>
        </p:nvCxnSpPr>
        <p:spPr>
          <a:xfrm>
            <a:off x="531223" y="7721740"/>
            <a:ext cx="6366464"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D6F98B0-9694-4E84-B79F-8FD7E0566DB3}"/>
              </a:ext>
            </a:extLst>
          </p:cNvPr>
          <p:cNvCxnSpPr/>
          <p:nvPr/>
        </p:nvCxnSpPr>
        <p:spPr>
          <a:xfrm>
            <a:off x="531223" y="9683339"/>
            <a:ext cx="6366464"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093DC7E5-BC0A-4A5C-84BC-3A0384E61198}"/>
              </a:ext>
            </a:extLst>
          </p:cNvPr>
          <p:cNvSpPr txBox="1"/>
          <p:nvPr/>
        </p:nvSpPr>
        <p:spPr>
          <a:xfrm>
            <a:off x="486327" y="7678011"/>
            <a:ext cx="6478905" cy="199868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2016</a:t>
            </a:r>
            <a:r>
              <a:rPr lang="zh-CN" altLang="en-US" sz="1200" dirty="0">
                <a:latin typeface="微软雅黑" panose="020B0503020204020204" charset="-122"/>
                <a:ea typeface="微软雅黑" panose="020B0503020204020204" charset="-122"/>
                <a:cs typeface="微软雅黑" panose="020B0503020204020204" charset="-122"/>
              </a:rPr>
              <a:t>年第十八届中国高新技术产品交易会，公司的“等离子体纳金生物芯片在医学上的应用”获高交会“优秀产品奖”</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just">
              <a:lnSpc>
                <a:spcPct val="150000"/>
              </a:lnSpc>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2017</a:t>
            </a:r>
            <a:r>
              <a:rPr lang="zh-CN" altLang="en-US" sz="1200" dirty="0">
                <a:latin typeface="微软雅黑" panose="020B0503020204020204" charset="-122"/>
                <a:ea typeface="微软雅黑" panose="020B0503020204020204" charset="-122"/>
                <a:cs typeface="微软雅黑" panose="020B0503020204020204" charset="-122"/>
              </a:rPr>
              <a:t>年第十九届中国高新技术产品交易会，公司的“基于红外荧光纳米颗粒的超高灵敏免疫层析技术”获高交会“优秀产品奖”</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just">
              <a:lnSpc>
                <a:spcPct val="150000"/>
              </a:lnSpc>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2018</a:t>
            </a:r>
            <a:r>
              <a:rPr lang="zh-CN" altLang="en-US" sz="1200" dirty="0">
                <a:latin typeface="微软雅黑" panose="020B0503020204020204" charset="-122"/>
                <a:ea typeface="微软雅黑" panose="020B0503020204020204" charset="-122"/>
                <a:cs typeface="微软雅黑" panose="020B0503020204020204" charset="-122"/>
              </a:rPr>
              <a:t>年参加深圳市坪山区第三届“麒麟杯“创新创业大赛，公司获得企业组冠军</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just">
              <a:lnSpc>
                <a:spcPct val="150000"/>
              </a:lnSpc>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2019</a:t>
            </a:r>
            <a:r>
              <a:rPr lang="zh-CN" altLang="en-US" sz="1200" dirty="0">
                <a:latin typeface="微软雅黑" panose="020B0503020204020204" charset="-122"/>
                <a:ea typeface="微软雅黑" panose="020B0503020204020204" charset="-122"/>
                <a:cs typeface="微软雅黑" panose="020B0503020204020204" charset="-122"/>
              </a:rPr>
              <a:t>年获得“国家高新技术企业”认定</a:t>
            </a:r>
            <a:endParaRPr lang="en-US" altLang="zh-CN" sz="1200" dirty="0">
              <a:latin typeface="微软雅黑" panose="020B0503020204020204" charset="-122"/>
              <a:ea typeface="微软雅黑" panose="020B0503020204020204" charset="-122"/>
              <a:cs typeface="微软雅黑" panose="020B0503020204020204" charset="-122"/>
            </a:endParaRPr>
          </a:p>
          <a:p>
            <a:pPr marL="171450" indent="-171450" algn="just">
              <a:lnSpc>
                <a:spcPct val="150000"/>
              </a:lnSpc>
              <a:buFont typeface="Arial" panose="020B0604020202020204" pitchFamily="34" charset="0"/>
              <a:buChar char="•"/>
            </a:pPr>
            <a:r>
              <a:rPr lang="en-US" altLang="zh-CN" sz="1200" dirty="0">
                <a:latin typeface="微软雅黑" panose="020B0503020204020204" charset="-122"/>
                <a:ea typeface="微软雅黑" panose="020B0503020204020204" charset="-122"/>
                <a:cs typeface="微软雅黑" panose="020B0503020204020204" charset="-122"/>
              </a:rPr>
              <a:t>2019</a:t>
            </a:r>
            <a:r>
              <a:rPr lang="zh-CN" altLang="en-US" sz="1200" dirty="0">
                <a:latin typeface="微软雅黑" panose="020B0503020204020204" charset="-122"/>
                <a:ea typeface="微软雅黑" panose="020B0503020204020204" charset="-122"/>
                <a:cs typeface="微软雅黑" panose="020B0503020204020204" charset="-122"/>
              </a:rPr>
              <a:t>年全球首创的红外荧光</a:t>
            </a:r>
            <a:r>
              <a:rPr lang="en-US" altLang="zh-CN" sz="1200" dirty="0">
                <a:latin typeface="微软雅黑" panose="020B0503020204020204" charset="-122"/>
                <a:ea typeface="微软雅黑" panose="020B0503020204020204" charset="-122"/>
                <a:cs typeface="微软雅黑" panose="020B0503020204020204" charset="-122"/>
              </a:rPr>
              <a:t>POCT</a:t>
            </a:r>
            <a:r>
              <a:rPr lang="zh-CN" altLang="en-US" sz="1200" dirty="0">
                <a:latin typeface="微软雅黑" panose="020B0503020204020204" charset="-122"/>
                <a:ea typeface="微软雅黑" panose="020B0503020204020204" charset="-122"/>
                <a:cs typeface="微软雅黑" panose="020B0503020204020204" charset="-122"/>
              </a:rPr>
              <a:t>产品获得医疗器械注册证</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76325" y="555625"/>
            <a:ext cx="6173470" cy="460375"/>
          </a:xfrm>
          <a:prstGeom prst="rect">
            <a:avLst/>
          </a:prstGeom>
          <a:solidFill>
            <a:schemeClr val="accent4">
              <a:lumMod val="60000"/>
              <a:lumOff val="40000"/>
            </a:schemeClr>
          </a:solidFill>
          <a:ln>
            <a:solidFill>
              <a:srgbClr val="FFFF00"/>
            </a:solidFill>
          </a:ln>
        </p:spPr>
        <p:txBody>
          <a:bodyPr wrap="square" rtlCol="0">
            <a:spAutoFit/>
          </a:bodyPr>
          <a:lstStyle/>
          <a:p>
            <a:r>
              <a:rPr lang="zh-CN" altLang="en-US" sz="2400" dirty="0">
                <a:latin typeface="Arial" panose="020B0604020202020204" pitchFamily="34" charset="0"/>
                <a:ea typeface="宋体" panose="02010600030101010101" pitchFamily="2" charset="-122"/>
                <a:cs typeface="Arial" panose="020B0604020202020204" pitchFamily="34" charset="0"/>
                <a:sym typeface="+mn-ea"/>
              </a:rPr>
              <a:t>红外荧光</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POCT</a:t>
            </a:r>
            <a:endParaRPr lang="en-US" altLang="zh-CN" sz="2400" dirty="0">
              <a:latin typeface="Arial" panose="020B0604020202020204" pitchFamily="34" charset="0"/>
              <a:ea typeface="宋体" panose="02010600030101010101" pitchFamily="2" charset="-122"/>
              <a:cs typeface="Arial" panose="020B0604020202020204" pitchFamily="34" charset="0"/>
            </a:endParaRPr>
          </a:p>
        </p:txBody>
      </p:sp>
      <p:sp>
        <p:nvSpPr>
          <p:cNvPr id="9" name="矩形 8"/>
          <p:cNvSpPr/>
          <p:nvPr/>
        </p:nvSpPr>
        <p:spPr>
          <a:xfrm>
            <a:off x="420370" y="555625"/>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7" name="组合 6"/>
          <p:cNvGrpSpPr/>
          <p:nvPr/>
        </p:nvGrpSpPr>
        <p:grpSpPr>
          <a:xfrm>
            <a:off x="360003" y="9629892"/>
            <a:ext cx="6767830" cy="307829"/>
            <a:chOff x="662" y="14822"/>
            <a:chExt cx="10658" cy="590"/>
          </a:xfrm>
        </p:grpSpPr>
        <p:sp>
          <p:nvSpPr>
            <p:cNvPr id="5" name="文本框 4"/>
            <p:cNvSpPr txBox="1"/>
            <p:nvPr/>
          </p:nvSpPr>
          <p:spPr>
            <a:xfrm>
              <a:off x="5048" y="14822"/>
              <a:ext cx="1701" cy="590"/>
            </a:xfrm>
            <a:prstGeom prst="rect">
              <a:avLst/>
            </a:prstGeom>
            <a:solidFill>
              <a:srgbClr val="FFC000"/>
            </a:solidFill>
            <a:ln>
              <a:noFill/>
            </a:ln>
          </p:spPr>
          <p:txBody>
            <a:bodyPr wrap="square" rtlCol="0">
              <a:spAutoFit/>
            </a:bodyPr>
            <a:lstStyle/>
            <a:p>
              <a:pPr algn="ctr"/>
              <a:r>
                <a:rPr lang="en-US" altLang="zh-CN" sz="1400" dirty="0">
                  <a:latin typeface="Arial" panose="020B0604020202020204" pitchFamily="34" charset="0"/>
                  <a:ea typeface="宋体" panose="02010600030101010101" pitchFamily="2" charset="-122"/>
                  <a:cs typeface="Arial" panose="020B0604020202020204" pitchFamily="34" charset="0"/>
                </a:rPr>
                <a:t>1</a:t>
              </a:r>
            </a:p>
          </p:txBody>
        </p:sp>
        <p:cxnSp>
          <p:nvCxnSpPr>
            <p:cNvPr id="3" name="直接连接符 2"/>
            <p:cNvCxnSpPr/>
            <p:nvPr/>
          </p:nvCxnSpPr>
          <p:spPr>
            <a:xfrm>
              <a:off x="662" y="15305"/>
              <a:ext cx="10658" cy="0"/>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60FA263D-86F8-4B99-8E80-64C9CB6DD58A}"/>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chemeClr val="tx1"/>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13" name="文本框 12">
            <a:extLst>
              <a:ext uri="{FF2B5EF4-FFF2-40B4-BE49-F238E27FC236}">
                <a16:creationId xmlns:a16="http://schemas.microsoft.com/office/drawing/2014/main" id="{5347A36D-922A-495C-A4FB-BEECA8F0B54B}"/>
              </a:ext>
            </a:extLst>
          </p:cNvPr>
          <p:cNvSpPr txBox="1"/>
          <p:nvPr/>
        </p:nvSpPr>
        <p:spPr>
          <a:xfrm>
            <a:off x="544204" y="1168540"/>
            <a:ext cx="6478905" cy="400110"/>
          </a:xfrm>
          <a:prstGeom prst="rect">
            <a:avLst/>
          </a:prstGeom>
          <a:noFill/>
        </p:spPr>
        <p:txBody>
          <a:bodyPr wrap="square" rtlCol="0">
            <a:spAutoFit/>
          </a:bodyPr>
          <a:lstStyle/>
          <a:p>
            <a:pPr algn="ctr"/>
            <a:r>
              <a:rPr lang="zh-CN" altLang="en-US" sz="2000" b="1" dirty="0">
                <a:latin typeface="Arial" panose="020B0604020202020204" pitchFamily="34" charset="0"/>
                <a:ea typeface="宋体" panose="02010600030101010101" pitchFamily="2" charset="-122"/>
                <a:cs typeface="Arial" panose="020B0604020202020204" pitchFamily="34" charset="0"/>
              </a:rPr>
              <a:t>高量子效率红外荧光分子与纳米生物技术的完美结合</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pic>
        <p:nvPicPr>
          <p:cNvPr id="55" name="图片 54">
            <a:extLst>
              <a:ext uri="{FF2B5EF4-FFF2-40B4-BE49-F238E27FC236}">
                <a16:creationId xmlns:a16="http://schemas.microsoft.com/office/drawing/2014/main" id="{3E6AB184-27E7-4F7D-A870-658F0EE674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98" t="6971" r="7295" b="14259"/>
          <a:stretch/>
        </p:blipFill>
        <p:spPr>
          <a:xfrm>
            <a:off x="5231228" y="1741540"/>
            <a:ext cx="1820985" cy="1874983"/>
          </a:xfrm>
          <a:prstGeom prst="rect">
            <a:avLst/>
          </a:prstGeom>
        </p:spPr>
      </p:pic>
      <p:pic>
        <p:nvPicPr>
          <p:cNvPr id="56" name="Picture 2">
            <a:extLst>
              <a:ext uri="{FF2B5EF4-FFF2-40B4-BE49-F238E27FC236}">
                <a16:creationId xmlns:a16="http://schemas.microsoft.com/office/drawing/2014/main" id="{2A1D0078-637F-44FF-A134-B52398220C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44" r="-882" b="14633"/>
          <a:stretch/>
        </p:blipFill>
        <p:spPr bwMode="auto">
          <a:xfrm rot="16200000">
            <a:off x="803850" y="1807165"/>
            <a:ext cx="1748267" cy="182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图片 14">
            <a:extLst>
              <a:ext uri="{FF2B5EF4-FFF2-40B4-BE49-F238E27FC236}">
                <a16:creationId xmlns:a16="http://schemas.microsoft.com/office/drawing/2014/main" id="{F00CF249-7478-4E57-96EB-BE92BA79EF9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2153" r="7199"/>
          <a:stretch/>
        </p:blipFill>
        <p:spPr>
          <a:xfrm>
            <a:off x="2822396" y="1867066"/>
            <a:ext cx="2259974" cy="1822457"/>
          </a:xfrm>
          <a:prstGeom prst="rect">
            <a:avLst/>
          </a:prstGeom>
        </p:spPr>
      </p:pic>
      <p:grpSp>
        <p:nvGrpSpPr>
          <p:cNvPr id="62" name="组合 61">
            <a:extLst>
              <a:ext uri="{FF2B5EF4-FFF2-40B4-BE49-F238E27FC236}">
                <a16:creationId xmlns:a16="http://schemas.microsoft.com/office/drawing/2014/main" id="{82A25914-6F4A-44EF-98E6-8E7EAE9FB393}"/>
              </a:ext>
            </a:extLst>
          </p:cNvPr>
          <p:cNvGrpSpPr/>
          <p:nvPr/>
        </p:nvGrpSpPr>
        <p:grpSpPr>
          <a:xfrm>
            <a:off x="767491" y="4224276"/>
            <a:ext cx="4706253" cy="954107"/>
            <a:chOff x="1003430" y="5010267"/>
            <a:chExt cx="4706253" cy="954107"/>
          </a:xfrm>
        </p:grpSpPr>
        <p:sp>
          <p:nvSpPr>
            <p:cNvPr id="59" name="矩形 58">
              <a:extLst>
                <a:ext uri="{FF2B5EF4-FFF2-40B4-BE49-F238E27FC236}">
                  <a16:creationId xmlns:a16="http://schemas.microsoft.com/office/drawing/2014/main" id="{246E14F6-E3A7-47B4-A653-D8A40145CFC1}"/>
                </a:ext>
              </a:extLst>
            </p:cNvPr>
            <p:cNvSpPr/>
            <p:nvPr/>
          </p:nvSpPr>
          <p:spPr>
            <a:xfrm>
              <a:off x="1003431" y="5010267"/>
              <a:ext cx="4621191" cy="954107"/>
            </a:xfrm>
            <a:prstGeom prst="rect">
              <a:avLst/>
            </a:prstGeom>
          </p:spPr>
          <p:txBody>
            <a:bodyPr wrap="square">
              <a:spAutoFit/>
            </a:bodyPr>
            <a:lstStyle/>
            <a:p>
              <a:pPr algn="just"/>
              <a:r>
                <a:rPr lang="zh-CN" altLang="en-US" sz="1400" dirty="0">
                  <a:latin typeface="Arial" panose="020B0604020202020204" pitchFamily="34" charset="0"/>
                  <a:ea typeface="宋体" panose="02010600030101010101" pitchFamily="2" charset="-122"/>
                  <a:cs typeface="Arial" panose="020B0604020202020204" pitchFamily="34" charset="0"/>
                </a:rPr>
                <a:t>红外</a:t>
              </a:r>
              <a:r>
                <a:rPr lang="en-US" altLang="zh-CN" sz="1400" dirty="0">
                  <a:latin typeface="Arial" panose="020B0604020202020204" pitchFamily="34" charset="0"/>
                  <a:ea typeface="宋体" panose="02010600030101010101" pitchFamily="2" charset="-122"/>
                  <a:cs typeface="Arial" panose="020B0604020202020204" pitchFamily="34" charset="0"/>
                </a:rPr>
                <a:t>II</a:t>
              </a:r>
              <a:r>
                <a:rPr lang="zh-CN" altLang="en-US" sz="1400" dirty="0">
                  <a:latin typeface="Arial" panose="020B0604020202020204" pitchFamily="34" charset="0"/>
                  <a:ea typeface="宋体" panose="02010600030101010101" pitchFamily="2" charset="-122"/>
                  <a:cs typeface="Arial" panose="020B0604020202020204" pitchFamily="34" charset="0"/>
                </a:rPr>
                <a:t>区（</a:t>
              </a:r>
              <a:r>
                <a:rPr lang="en-US" altLang="zh-CN" sz="1400" dirty="0">
                  <a:latin typeface="Arial" panose="020B0604020202020204" pitchFamily="34" charset="0"/>
                  <a:ea typeface="宋体" panose="02010600030101010101" pitchFamily="2" charset="-122"/>
                  <a:cs typeface="Arial" panose="020B0604020202020204" pitchFamily="34" charset="0"/>
                </a:rPr>
                <a:t>1000-1700nm</a:t>
              </a:r>
              <a:r>
                <a:rPr lang="zh-CN" altLang="en-US" sz="1400" dirty="0">
                  <a:latin typeface="Arial" panose="020B0604020202020204" pitchFamily="34" charset="0"/>
                  <a:ea typeface="宋体" panose="02010600030101010101" pitchFamily="2" charset="-122"/>
                  <a:cs typeface="Arial" panose="020B0604020202020204" pitchFamily="34" charset="0"/>
                </a:rPr>
                <a:t>）荧光分子的量子效率超过</a:t>
              </a:r>
              <a:r>
                <a:rPr lang="en-US" altLang="zh-CN" sz="1400" dirty="0">
                  <a:latin typeface="Arial" panose="020B0604020202020204" pitchFamily="34" charset="0"/>
                  <a:ea typeface="宋体" panose="02010600030101010101" pitchFamily="2" charset="-122"/>
                  <a:cs typeface="Arial" panose="020B0604020202020204" pitchFamily="34" charset="0"/>
                </a:rPr>
                <a:t>30%</a:t>
              </a:r>
            </a:p>
            <a:p>
              <a:pPr algn="just"/>
              <a:r>
                <a:rPr lang="zh-CN" altLang="en-US" sz="1400" dirty="0">
                  <a:latin typeface="Arial" panose="020B0604020202020204" pitchFamily="34" charset="0"/>
                  <a:ea typeface="宋体" panose="02010600030101010101" pitchFamily="2" charset="-122"/>
                  <a:cs typeface="Arial" panose="020B0604020202020204" pitchFamily="34" charset="0"/>
                </a:rPr>
                <a:t>斯托克位移超过</a:t>
              </a:r>
              <a:r>
                <a:rPr lang="en-US" altLang="zh-CN" sz="1400" dirty="0">
                  <a:latin typeface="Arial" panose="020B0604020202020204" pitchFamily="34" charset="0"/>
                  <a:ea typeface="宋体" panose="02010600030101010101" pitchFamily="2" charset="-122"/>
                  <a:cs typeface="Arial" panose="020B0604020202020204" pitchFamily="34" charset="0"/>
                </a:rPr>
                <a:t>400nm</a:t>
              </a:r>
            </a:p>
            <a:p>
              <a:pPr algn="just"/>
              <a:r>
                <a:rPr lang="zh-CN" altLang="en-US" sz="1400" dirty="0">
                  <a:latin typeface="Arial" panose="020B0604020202020204" pitchFamily="34" charset="0"/>
                  <a:ea typeface="宋体" panose="02010600030101010101" pitchFamily="2" charset="-122"/>
                  <a:cs typeface="Arial" panose="020B0604020202020204" pitchFamily="34" charset="0"/>
                </a:rPr>
                <a:t>红外光区检测，排除了检测样本中的自荧光物质的干扰三维立体信号检测，</a:t>
              </a:r>
              <a:r>
                <a:rPr lang="zh-CN" altLang="zh-CN" sz="1400" dirty="0">
                  <a:latin typeface="Arial" panose="020B0604020202020204" pitchFamily="34" charset="0"/>
                  <a:ea typeface="宋体" panose="02010600030101010101" pitchFamily="2" charset="-122"/>
                  <a:cs typeface="Arial" panose="020B0604020202020204" pitchFamily="34" charset="0"/>
                </a:rPr>
                <a:t>减小荧光散射效应</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60" name="矩形: 圆角 59">
              <a:extLst>
                <a:ext uri="{FF2B5EF4-FFF2-40B4-BE49-F238E27FC236}">
                  <a16:creationId xmlns:a16="http://schemas.microsoft.com/office/drawing/2014/main" id="{329B37DE-6969-4955-9D82-00EAAF27F85E}"/>
                </a:ext>
              </a:extLst>
            </p:cNvPr>
            <p:cNvSpPr/>
            <p:nvPr/>
          </p:nvSpPr>
          <p:spPr>
            <a:xfrm>
              <a:off x="1003430" y="5010267"/>
              <a:ext cx="4706253" cy="954106"/>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宋体" panose="02010600030101010101" pitchFamily="2" charset="-122"/>
                <a:cs typeface="Arial" panose="020B0604020202020204" pitchFamily="34" charset="0"/>
              </a:endParaRPr>
            </a:p>
          </p:txBody>
        </p:sp>
      </p:grpSp>
      <p:sp>
        <p:nvSpPr>
          <p:cNvPr id="61" name="文本框 60">
            <a:extLst>
              <a:ext uri="{FF2B5EF4-FFF2-40B4-BE49-F238E27FC236}">
                <a16:creationId xmlns:a16="http://schemas.microsoft.com/office/drawing/2014/main" id="{699229EE-CCE2-4CAA-B054-FD36CFFBF19B}"/>
              </a:ext>
            </a:extLst>
          </p:cNvPr>
          <p:cNvSpPr txBox="1"/>
          <p:nvPr/>
        </p:nvSpPr>
        <p:spPr>
          <a:xfrm>
            <a:off x="645795" y="3772248"/>
            <a:ext cx="2795010" cy="338554"/>
          </a:xfrm>
          <a:prstGeom prst="rect">
            <a:avLst/>
          </a:prstGeom>
          <a:noFill/>
        </p:spPr>
        <p:txBody>
          <a:bodyPr wrap="square" rtlCol="0">
            <a:spAutoFit/>
          </a:bodyPr>
          <a:lstStyle/>
          <a:p>
            <a:r>
              <a:rPr lang="zh-CN" altLang="en-US" sz="1600" dirty="0">
                <a:latin typeface="Arial" panose="020B0604020202020204" pitchFamily="34" charset="0"/>
                <a:ea typeface="宋体" panose="02010600030101010101" pitchFamily="2" charset="-122"/>
                <a:cs typeface="Arial" panose="020B0604020202020204" pitchFamily="34" charset="0"/>
              </a:rPr>
              <a:t>全新一代红外荧光纳米微球</a:t>
            </a:r>
          </a:p>
        </p:txBody>
      </p:sp>
      <p:cxnSp>
        <p:nvCxnSpPr>
          <p:cNvPr id="63" name="直接连接符 62">
            <a:extLst>
              <a:ext uri="{FF2B5EF4-FFF2-40B4-BE49-F238E27FC236}">
                <a16:creationId xmlns:a16="http://schemas.microsoft.com/office/drawing/2014/main" id="{B54EAD18-1731-4773-9B50-EC6131AFCFEF}"/>
              </a:ext>
            </a:extLst>
          </p:cNvPr>
          <p:cNvCxnSpPr/>
          <p:nvPr/>
        </p:nvCxnSpPr>
        <p:spPr>
          <a:xfrm>
            <a:off x="632324" y="5496308"/>
            <a:ext cx="6366464"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文本框 68">
            <a:extLst>
              <a:ext uri="{FF2B5EF4-FFF2-40B4-BE49-F238E27FC236}">
                <a16:creationId xmlns:a16="http://schemas.microsoft.com/office/drawing/2014/main" id="{5BF31680-735C-4793-B452-7BD8F430977A}"/>
              </a:ext>
            </a:extLst>
          </p:cNvPr>
          <p:cNvSpPr txBox="1"/>
          <p:nvPr/>
        </p:nvSpPr>
        <p:spPr>
          <a:xfrm>
            <a:off x="504465" y="5616421"/>
            <a:ext cx="6478905" cy="338554"/>
          </a:xfrm>
          <a:prstGeom prst="rect">
            <a:avLst/>
          </a:prstGeom>
          <a:noFill/>
        </p:spPr>
        <p:txBody>
          <a:bodyPr wrap="square" rtlCol="0">
            <a:spAutoFit/>
          </a:bodyPr>
          <a:lstStyle/>
          <a:p>
            <a:pPr algn="ctr"/>
            <a:r>
              <a:rPr lang="zh-CN" altLang="en-US" sz="1600" dirty="0">
                <a:latin typeface="Arial" panose="020B0604020202020204" pitchFamily="34" charset="0"/>
                <a:ea typeface="宋体" panose="02010600030101010101" pitchFamily="2" charset="-122"/>
                <a:cs typeface="Arial" panose="020B0604020202020204" pitchFamily="34" charset="0"/>
              </a:rPr>
              <a:t>超高“灵敏度”和精益求精的“精密度”</a:t>
            </a:r>
          </a:p>
        </p:txBody>
      </p:sp>
      <p:sp>
        <p:nvSpPr>
          <p:cNvPr id="71" name="矩形 70">
            <a:extLst>
              <a:ext uri="{FF2B5EF4-FFF2-40B4-BE49-F238E27FC236}">
                <a16:creationId xmlns:a16="http://schemas.microsoft.com/office/drawing/2014/main" id="{231A6C9C-5A5F-44D8-8ECF-BE6FD364287D}"/>
              </a:ext>
            </a:extLst>
          </p:cNvPr>
          <p:cNvSpPr/>
          <p:nvPr/>
        </p:nvSpPr>
        <p:spPr>
          <a:xfrm>
            <a:off x="718138" y="8807507"/>
            <a:ext cx="2800270" cy="523220"/>
          </a:xfrm>
          <a:prstGeom prst="rect">
            <a:avLst/>
          </a:prstGeom>
        </p:spPr>
        <p:txBody>
          <a:bodyPr wrap="square">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心肌肌钙蛋白的检测灵敏度达到皮克级</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en-US" sz="1400" dirty="0">
                <a:latin typeface="Arial" panose="020B0604020202020204" pitchFamily="34" charset="0"/>
                <a:ea typeface="宋体" panose="02010600030101010101" pitchFamily="2" charset="-122"/>
                <a:cs typeface="Arial" panose="020B0604020202020204" pitchFamily="34" charset="0"/>
              </a:rPr>
              <a:t>毫升</a:t>
            </a:r>
          </a:p>
        </p:txBody>
      </p:sp>
      <p:grpSp>
        <p:nvGrpSpPr>
          <p:cNvPr id="78" name="组合 77">
            <a:extLst>
              <a:ext uri="{FF2B5EF4-FFF2-40B4-BE49-F238E27FC236}">
                <a16:creationId xmlns:a16="http://schemas.microsoft.com/office/drawing/2014/main" id="{B1B6FAC9-B59A-4A52-9508-82DC8CA9668B}"/>
              </a:ext>
            </a:extLst>
          </p:cNvPr>
          <p:cNvGrpSpPr/>
          <p:nvPr/>
        </p:nvGrpSpPr>
        <p:grpSpPr>
          <a:xfrm>
            <a:off x="3914977" y="6475228"/>
            <a:ext cx="2677207" cy="2551814"/>
            <a:chOff x="4007103" y="6478436"/>
            <a:chExt cx="1925864" cy="2551814"/>
          </a:xfrm>
        </p:grpSpPr>
        <p:cxnSp>
          <p:nvCxnSpPr>
            <p:cNvPr id="75" name="直接连接符 74">
              <a:extLst>
                <a:ext uri="{FF2B5EF4-FFF2-40B4-BE49-F238E27FC236}">
                  <a16:creationId xmlns:a16="http://schemas.microsoft.com/office/drawing/2014/main" id="{15FB9F07-28A9-4D97-8EC6-BC6C1B9BB191}"/>
                </a:ext>
              </a:extLst>
            </p:cNvPr>
            <p:cNvCxnSpPr/>
            <p:nvPr/>
          </p:nvCxnSpPr>
          <p:spPr>
            <a:xfrm>
              <a:off x="4029740" y="7740502"/>
              <a:ext cx="19032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8B65DAB0-7A0E-4D56-A4AF-9F905EA2C612}"/>
                </a:ext>
              </a:extLst>
            </p:cNvPr>
            <p:cNvCxnSpPr>
              <a:cxnSpLocks/>
            </p:cNvCxnSpPr>
            <p:nvPr/>
          </p:nvCxnSpPr>
          <p:spPr>
            <a:xfrm>
              <a:off x="5932967" y="6478436"/>
              <a:ext cx="0" cy="25518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302B9A70-76D0-4EFA-9F96-45EC5D2B5D55}"/>
                </a:ext>
              </a:extLst>
            </p:cNvPr>
            <p:cNvCxnSpPr/>
            <p:nvPr/>
          </p:nvCxnSpPr>
          <p:spPr>
            <a:xfrm>
              <a:off x="4029740" y="6677239"/>
              <a:ext cx="190322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20FEB65D-179C-44C0-BD55-322208B76BB2}"/>
                </a:ext>
              </a:extLst>
            </p:cNvPr>
            <p:cNvCxnSpPr/>
            <p:nvPr/>
          </p:nvCxnSpPr>
          <p:spPr>
            <a:xfrm>
              <a:off x="4007103" y="8736528"/>
              <a:ext cx="190322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57871627-9939-4858-A93D-32FE220EA872}"/>
                </a:ext>
              </a:extLst>
            </p:cNvPr>
            <p:cNvCxnSpPr/>
            <p:nvPr/>
          </p:nvCxnSpPr>
          <p:spPr>
            <a:xfrm>
              <a:off x="4029740" y="8420986"/>
              <a:ext cx="190322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1BCB1F74-ACAE-4BA0-B5C5-BF91BC0FE07B}"/>
                </a:ext>
              </a:extLst>
            </p:cNvPr>
            <p:cNvCxnSpPr/>
            <p:nvPr/>
          </p:nvCxnSpPr>
          <p:spPr>
            <a:xfrm>
              <a:off x="4029740" y="7028116"/>
              <a:ext cx="190322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6" name="弧形 85">
            <a:extLst>
              <a:ext uri="{FF2B5EF4-FFF2-40B4-BE49-F238E27FC236}">
                <a16:creationId xmlns:a16="http://schemas.microsoft.com/office/drawing/2014/main" id="{A014DF43-35AA-49C3-A02D-EDC8666CD13F}"/>
              </a:ext>
            </a:extLst>
          </p:cNvPr>
          <p:cNvSpPr/>
          <p:nvPr/>
        </p:nvSpPr>
        <p:spPr>
          <a:xfrm>
            <a:off x="1446027" y="8330390"/>
            <a:ext cx="5048283" cy="1680406"/>
          </a:xfrm>
          <a:prstGeom prst="arc">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宋体" panose="02010600030101010101" pitchFamily="2" charset="-122"/>
              <a:cs typeface="Arial" panose="020B0604020202020204" pitchFamily="34" charset="0"/>
            </a:endParaRPr>
          </a:p>
        </p:txBody>
      </p:sp>
      <p:sp>
        <p:nvSpPr>
          <p:cNvPr id="87" name="弧形 86">
            <a:extLst>
              <a:ext uri="{FF2B5EF4-FFF2-40B4-BE49-F238E27FC236}">
                <a16:creationId xmlns:a16="http://schemas.microsoft.com/office/drawing/2014/main" id="{1175518C-AD31-4CAE-9DD8-08347559ABF5}"/>
              </a:ext>
            </a:extLst>
          </p:cNvPr>
          <p:cNvSpPr/>
          <p:nvPr/>
        </p:nvSpPr>
        <p:spPr>
          <a:xfrm flipV="1">
            <a:off x="1436694" y="5352641"/>
            <a:ext cx="5048283" cy="1791537"/>
          </a:xfrm>
          <a:prstGeom prst="arc">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宋体" panose="02010600030101010101" pitchFamily="2" charset="-122"/>
              <a:cs typeface="Arial" panose="020B0604020202020204" pitchFamily="34" charset="0"/>
            </a:endParaRPr>
          </a:p>
        </p:txBody>
      </p:sp>
      <p:sp>
        <p:nvSpPr>
          <p:cNvPr id="90" name="文本框 89">
            <a:extLst>
              <a:ext uri="{FF2B5EF4-FFF2-40B4-BE49-F238E27FC236}">
                <a16:creationId xmlns:a16="http://schemas.microsoft.com/office/drawing/2014/main" id="{98DCBE93-1C0E-4620-9D89-EFF985BDA279}"/>
              </a:ext>
            </a:extLst>
          </p:cNvPr>
          <p:cNvSpPr txBox="1"/>
          <p:nvPr/>
        </p:nvSpPr>
        <p:spPr>
          <a:xfrm>
            <a:off x="6687019" y="7583405"/>
            <a:ext cx="434734" cy="307777"/>
          </a:xfrm>
          <a:prstGeom prst="rect">
            <a:avLst/>
          </a:prstGeom>
          <a:noFill/>
        </p:spPr>
        <p:txBody>
          <a:bodyPr wrap="non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91" name="文本框 90">
            <a:extLst>
              <a:ext uri="{FF2B5EF4-FFF2-40B4-BE49-F238E27FC236}">
                <a16:creationId xmlns:a16="http://schemas.microsoft.com/office/drawing/2014/main" id="{EA588766-F0C6-464D-B287-5021D0DA5995}"/>
              </a:ext>
            </a:extLst>
          </p:cNvPr>
          <p:cNvSpPr txBox="1"/>
          <p:nvPr/>
        </p:nvSpPr>
        <p:spPr>
          <a:xfrm>
            <a:off x="6534619" y="6881815"/>
            <a:ext cx="543739" cy="307777"/>
          </a:xfrm>
          <a:prstGeom prst="rect">
            <a:avLst/>
          </a:prstGeom>
          <a:noFill/>
        </p:spPr>
        <p:txBody>
          <a:bodyPr wrap="non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10%</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92" name="文本框 91">
            <a:extLst>
              <a:ext uri="{FF2B5EF4-FFF2-40B4-BE49-F238E27FC236}">
                <a16:creationId xmlns:a16="http://schemas.microsoft.com/office/drawing/2014/main" id="{A7FDA20F-2B2D-4106-9D0F-997109CE8A97}"/>
              </a:ext>
            </a:extLst>
          </p:cNvPr>
          <p:cNvSpPr txBox="1"/>
          <p:nvPr/>
        </p:nvSpPr>
        <p:spPr>
          <a:xfrm>
            <a:off x="6512515" y="6539337"/>
            <a:ext cx="543739" cy="307777"/>
          </a:xfrm>
          <a:prstGeom prst="rect">
            <a:avLst/>
          </a:prstGeom>
          <a:noFill/>
        </p:spPr>
        <p:txBody>
          <a:bodyPr wrap="non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15%</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93" name="文本框 92">
            <a:extLst>
              <a:ext uri="{FF2B5EF4-FFF2-40B4-BE49-F238E27FC236}">
                <a16:creationId xmlns:a16="http://schemas.microsoft.com/office/drawing/2014/main" id="{5964F15F-B8A0-4E84-B01D-56661B1F8A60}"/>
              </a:ext>
            </a:extLst>
          </p:cNvPr>
          <p:cNvSpPr txBox="1"/>
          <p:nvPr/>
        </p:nvSpPr>
        <p:spPr>
          <a:xfrm>
            <a:off x="6534619" y="8586978"/>
            <a:ext cx="543739" cy="307777"/>
          </a:xfrm>
          <a:prstGeom prst="rect">
            <a:avLst/>
          </a:prstGeom>
          <a:noFill/>
        </p:spPr>
        <p:txBody>
          <a:bodyPr wrap="non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15%</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94" name="文本框 93">
            <a:extLst>
              <a:ext uri="{FF2B5EF4-FFF2-40B4-BE49-F238E27FC236}">
                <a16:creationId xmlns:a16="http://schemas.microsoft.com/office/drawing/2014/main" id="{ABE7914C-E04D-48D9-A134-5520F62C7DF6}"/>
              </a:ext>
            </a:extLst>
          </p:cNvPr>
          <p:cNvSpPr txBox="1"/>
          <p:nvPr/>
        </p:nvSpPr>
        <p:spPr>
          <a:xfrm>
            <a:off x="6534619" y="8242623"/>
            <a:ext cx="543739" cy="307777"/>
          </a:xfrm>
          <a:prstGeom prst="rect">
            <a:avLst/>
          </a:prstGeom>
          <a:noFill/>
        </p:spPr>
        <p:txBody>
          <a:bodyPr wrap="non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10%</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98" name="文本框 97">
            <a:extLst>
              <a:ext uri="{FF2B5EF4-FFF2-40B4-BE49-F238E27FC236}">
                <a16:creationId xmlns:a16="http://schemas.microsoft.com/office/drawing/2014/main" id="{359FC8FC-CC0D-4182-8FA6-6EC7B6E309C3}"/>
              </a:ext>
            </a:extLst>
          </p:cNvPr>
          <p:cNvSpPr txBox="1"/>
          <p:nvPr/>
        </p:nvSpPr>
        <p:spPr>
          <a:xfrm>
            <a:off x="4674460" y="7537348"/>
            <a:ext cx="824265" cy="276999"/>
          </a:xfrm>
          <a:prstGeom prst="rect">
            <a:avLst/>
          </a:prstGeom>
          <a:noFill/>
        </p:spPr>
        <p:txBody>
          <a:bodyPr wrap="none" rtlCol="0">
            <a:spAutoFit/>
          </a:bodyPr>
          <a:lstStyle/>
          <a:p>
            <a:r>
              <a:rPr lang="en-US" altLang="zh-CN" sz="1200" dirty="0">
                <a:latin typeface="Arial" panose="020B0604020202020204" pitchFamily="34" charset="0"/>
                <a:ea typeface="宋体" panose="02010600030101010101" pitchFamily="2" charset="-122"/>
                <a:cs typeface="Arial" panose="020B0604020202020204" pitchFamily="34" charset="0"/>
              </a:rPr>
              <a:t>0.3ng/mL</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sp>
        <p:nvSpPr>
          <p:cNvPr id="99" name="文本框 98">
            <a:extLst>
              <a:ext uri="{FF2B5EF4-FFF2-40B4-BE49-F238E27FC236}">
                <a16:creationId xmlns:a16="http://schemas.microsoft.com/office/drawing/2014/main" id="{74AB73A8-3A89-4910-B630-DEEDCA1AC3CC}"/>
              </a:ext>
            </a:extLst>
          </p:cNvPr>
          <p:cNvSpPr txBox="1"/>
          <p:nvPr/>
        </p:nvSpPr>
        <p:spPr>
          <a:xfrm>
            <a:off x="5341790" y="7754526"/>
            <a:ext cx="824265" cy="276999"/>
          </a:xfrm>
          <a:prstGeom prst="rect">
            <a:avLst/>
          </a:prstGeom>
          <a:noFill/>
        </p:spPr>
        <p:txBody>
          <a:bodyPr wrap="none" rtlCol="0">
            <a:spAutoFit/>
          </a:bodyPr>
          <a:lstStyle/>
          <a:p>
            <a:r>
              <a:rPr lang="en-US" altLang="zh-CN" sz="1200" dirty="0">
                <a:latin typeface="Arial" panose="020B0604020202020204" pitchFamily="34" charset="0"/>
                <a:ea typeface="宋体" panose="02010600030101010101" pitchFamily="2" charset="-122"/>
                <a:cs typeface="Arial" panose="020B0604020202020204" pitchFamily="34" charset="0"/>
              </a:rPr>
              <a:t>0.1ng/mL</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sp>
        <p:nvSpPr>
          <p:cNvPr id="100" name="文本框 99">
            <a:extLst>
              <a:ext uri="{FF2B5EF4-FFF2-40B4-BE49-F238E27FC236}">
                <a16:creationId xmlns:a16="http://schemas.microsoft.com/office/drawing/2014/main" id="{EA7309A9-23D1-46BA-8A69-22D3A1129A00}"/>
              </a:ext>
            </a:extLst>
          </p:cNvPr>
          <p:cNvSpPr txBox="1"/>
          <p:nvPr/>
        </p:nvSpPr>
        <p:spPr>
          <a:xfrm>
            <a:off x="3926451" y="7724382"/>
            <a:ext cx="824265" cy="276999"/>
          </a:xfrm>
          <a:prstGeom prst="rect">
            <a:avLst/>
          </a:prstGeom>
          <a:noFill/>
        </p:spPr>
        <p:txBody>
          <a:bodyPr wrap="none" rtlCol="0">
            <a:spAutoFit/>
          </a:bodyPr>
          <a:lstStyle/>
          <a:p>
            <a:r>
              <a:rPr lang="en-US" altLang="zh-CN" sz="1200" dirty="0">
                <a:latin typeface="Arial" panose="020B0604020202020204" pitchFamily="34" charset="0"/>
                <a:ea typeface="宋体" panose="02010600030101010101" pitchFamily="2" charset="-122"/>
                <a:cs typeface="Arial" panose="020B0604020202020204" pitchFamily="34" charset="0"/>
              </a:rPr>
              <a:t>0.5ng/mL</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sp>
        <p:nvSpPr>
          <p:cNvPr id="101" name="文本框 100">
            <a:extLst>
              <a:ext uri="{FF2B5EF4-FFF2-40B4-BE49-F238E27FC236}">
                <a16:creationId xmlns:a16="http://schemas.microsoft.com/office/drawing/2014/main" id="{F6D0CE83-B797-4DB3-945E-0050028950D1}"/>
              </a:ext>
            </a:extLst>
          </p:cNvPr>
          <p:cNvSpPr txBox="1"/>
          <p:nvPr/>
        </p:nvSpPr>
        <p:spPr>
          <a:xfrm>
            <a:off x="5952791" y="7470298"/>
            <a:ext cx="909223" cy="276999"/>
          </a:xfrm>
          <a:prstGeom prst="rect">
            <a:avLst/>
          </a:prstGeom>
          <a:noFill/>
        </p:spPr>
        <p:txBody>
          <a:bodyPr wrap="none" rtlCol="0">
            <a:spAutoFit/>
          </a:bodyPr>
          <a:lstStyle/>
          <a:p>
            <a:r>
              <a:rPr lang="en-US" altLang="zh-CN" sz="1200" dirty="0">
                <a:latin typeface="Arial" panose="020B0604020202020204" pitchFamily="34" charset="0"/>
                <a:ea typeface="宋体" panose="02010600030101010101" pitchFamily="2" charset="-122"/>
                <a:cs typeface="Arial" panose="020B0604020202020204" pitchFamily="34" charset="0"/>
              </a:rPr>
              <a:t>0.01ng/mL</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cxnSp>
        <p:nvCxnSpPr>
          <p:cNvPr id="103" name="直接连接符 102">
            <a:extLst>
              <a:ext uri="{FF2B5EF4-FFF2-40B4-BE49-F238E27FC236}">
                <a16:creationId xmlns:a16="http://schemas.microsoft.com/office/drawing/2014/main" id="{BAE501AC-AAFC-4AE7-9A22-0990243A587F}"/>
              </a:ext>
            </a:extLst>
          </p:cNvPr>
          <p:cNvCxnSpPr>
            <a:cxnSpLocks/>
          </p:cNvCxnSpPr>
          <p:nvPr/>
        </p:nvCxnSpPr>
        <p:spPr>
          <a:xfrm>
            <a:off x="3980544" y="6655316"/>
            <a:ext cx="0" cy="2078004"/>
          </a:xfrm>
          <a:prstGeom prst="line">
            <a:avLst/>
          </a:prstGeom>
          <a:ln w="12700">
            <a:solidFill>
              <a:srgbClr val="E24ECD"/>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543A06D3-2B21-480D-9402-DACCF1CBEED1}"/>
              </a:ext>
            </a:extLst>
          </p:cNvPr>
          <p:cNvCxnSpPr>
            <a:cxnSpLocks/>
          </p:cNvCxnSpPr>
          <p:nvPr/>
        </p:nvCxnSpPr>
        <p:spPr>
          <a:xfrm>
            <a:off x="4735455" y="6698292"/>
            <a:ext cx="0" cy="2078004"/>
          </a:xfrm>
          <a:prstGeom prst="line">
            <a:avLst/>
          </a:prstGeom>
          <a:ln w="12700">
            <a:solidFill>
              <a:srgbClr val="E24ECD"/>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90EB2B1A-ADC6-4D30-9AA4-DFF65A079A1F}"/>
              </a:ext>
            </a:extLst>
          </p:cNvPr>
          <p:cNvCxnSpPr>
            <a:cxnSpLocks/>
          </p:cNvCxnSpPr>
          <p:nvPr/>
        </p:nvCxnSpPr>
        <p:spPr>
          <a:xfrm>
            <a:off x="5409949" y="6674031"/>
            <a:ext cx="0" cy="2078004"/>
          </a:xfrm>
          <a:prstGeom prst="line">
            <a:avLst/>
          </a:prstGeom>
          <a:ln w="12700">
            <a:solidFill>
              <a:srgbClr val="E24ECD"/>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AB31BAE2-5190-4EDD-9F41-A6D78088FD6A}"/>
              </a:ext>
            </a:extLst>
          </p:cNvPr>
          <p:cNvCxnSpPr>
            <a:cxnSpLocks/>
          </p:cNvCxnSpPr>
          <p:nvPr/>
        </p:nvCxnSpPr>
        <p:spPr>
          <a:xfrm>
            <a:off x="6033762" y="6687659"/>
            <a:ext cx="0" cy="2078004"/>
          </a:xfrm>
          <a:prstGeom prst="line">
            <a:avLst/>
          </a:prstGeom>
          <a:ln w="12700">
            <a:solidFill>
              <a:srgbClr val="E24ECD"/>
            </a:solidFill>
            <a:prstDash val="dash"/>
          </a:ln>
        </p:spPr>
        <p:style>
          <a:lnRef idx="1">
            <a:schemeClr val="accent1"/>
          </a:lnRef>
          <a:fillRef idx="0">
            <a:schemeClr val="accent1"/>
          </a:fillRef>
          <a:effectRef idx="0">
            <a:schemeClr val="accent1"/>
          </a:effectRef>
          <a:fontRef idx="minor">
            <a:schemeClr val="tx1"/>
          </a:fontRef>
        </p:style>
      </p:cxnSp>
      <p:sp>
        <p:nvSpPr>
          <p:cNvPr id="108" name="矩形 107">
            <a:extLst>
              <a:ext uri="{FF2B5EF4-FFF2-40B4-BE49-F238E27FC236}">
                <a16:creationId xmlns:a16="http://schemas.microsoft.com/office/drawing/2014/main" id="{8FF0D44C-C358-4CA1-A9B9-D36D7143E5EF}"/>
              </a:ext>
            </a:extLst>
          </p:cNvPr>
          <p:cNvSpPr/>
          <p:nvPr/>
        </p:nvSpPr>
        <p:spPr>
          <a:xfrm>
            <a:off x="4337632" y="6093056"/>
            <a:ext cx="1498604" cy="307777"/>
          </a:xfrm>
          <a:prstGeom prst="rect">
            <a:avLst/>
          </a:prstGeom>
        </p:spPr>
        <p:txBody>
          <a:bodyPr wrap="square">
            <a:spAutoFit/>
          </a:bodyPr>
          <a:lstStyle/>
          <a:p>
            <a:pPr algn="ctr"/>
            <a:r>
              <a:rPr lang="zh-CN" altLang="en-US" sz="1400" dirty="0">
                <a:latin typeface="Arial" panose="020B0604020202020204" pitchFamily="34" charset="0"/>
                <a:ea typeface="宋体" panose="02010600030101010101" pitchFamily="2" charset="-122"/>
                <a:cs typeface="Arial" panose="020B0604020202020204" pitchFamily="34" charset="0"/>
              </a:rPr>
              <a:t>无微华斯 </a:t>
            </a:r>
            <a:r>
              <a:rPr lang="en-US" altLang="zh-CN" sz="1400" dirty="0" err="1">
                <a:latin typeface="Arial" panose="020B0604020202020204" pitchFamily="34" charset="0"/>
                <a:ea typeface="宋体" panose="02010600030101010101" pitchFamily="2" charset="-122"/>
                <a:cs typeface="Arial" panose="020B0604020202020204" pitchFamily="34" charset="0"/>
              </a:rPr>
              <a:t>cTnI</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sp>
        <p:nvSpPr>
          <p:cNvPr id="110" name="矩形 109">
            <a:extLst>
              <a:ext uri="{FF2B5EF4-FFF2-40B4-BE49-F238E27FC236}">
                <a16:creationId xmlns:a16="http://schemas.microsoft.com/office/drawing/2014/main" id="{83B6468B-3A00-44AE-B6DE-20A1C7AE2BFC}"/>
              </a:ext>
            </a:extLst>
          </p:cNvPr>
          <p:cNvSpPr/>
          <p:nvPr/>
        </p:nvSpPr>
        <p:spPr>
          <a:xfrm>
            <a:off x="5512840" y="8899245"/>
            <a:ext cx="1030407" cy="307777"/>
          </a:xfrm>
          <a:prstGeom prst="rect">
            <a:avLst/>
          </a:prstGeom>
        </p:spPr>
        <p:txBody>
          <a:bodyPr wrap="square">
            <a:spAutoFit/>
          </a:bodyPr>
          <a:lstStyle/>
          <a:p>
            <a:pPr algn="ctr"/>
            <a:r>
              <a:rPr lang="zh-CN" altLang="en-US" sz="1400" dirty="0">
                <a:latin typeface="Arial" panose="020B0604020202020204" pitchFamily="34" charset="0"/>
                <a:ea typeface="宋体" panose="02010600030101010101" pitchFamily="2" charset="-122"/>
                <a:cs typeface="Arial" panose="020B0604020202020204" pitchFamily="34" charset="0"/>
              </a:rPr>
              <a:t>灵敏度</a:t>
            </a:r>
          </a:p>
        </p:txBody>
      </p:sp>
      <p:cxnSp>
        <p:nvCxnSpPr>
          <p:cNvPr id="112" name="直接箭头连接符 111">
            <a:extLst>
              <a:ext uri="{FF2B5EF4-FFF2-40B4-BE49-F238E27FC236}">
                <a16:creationId xmlns:a16="http://schemas.microsoft.com/office/drawing/2014/main" id="{C502529E-0BE5-4813-885C-29736D29109A}"/>
              </a:ext>
            </a:extLst>
          </p:cNvPr>
          <p:cNvCxnSpPr>
            <a:cxnSpLocks/>
            <a:stCxn id="110" idx="0"/>
          </p:cNvCxnSpPr>
          <p:nvPr/>
        </p:nvCxnSpPr>
        <p:spPr>
          <a:xfrm flipV="1">
            <a:off x="6028044" y="8776296"/>
            <a:ext cx="5718" cy="122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矩形 112">
            <a:extLst>
              <a:ext uri="{FF2B5EF4-FFF2-40B4-BE49-F238E27FC236}">
                <a16:creationId xmlns:a16="http://schemas.microsoft.com/office/drawing/2014/main" id="{445A7FA5-76DA-4512-8942-399F950053BD}"/>
              </a:ext>
            </a:extLst>
          </p:cNvPr>
          <p:cNvSpPr/>
          <p:nvPr/>
        </p:nvSpPr>
        <p:spPr>
          <a:xfrm>
            <a:off x="3432595" y="7498905"/>
            <a:ext cx="616820" cy="523220"/>
          </a:xfrm>
          <a:prstGeom prst="rect">
            <a:avLst/>
          </a:prstGeom>
        </p:spPr>
        <p:txBody>
          <a:bodyPr wrap="square">
            <a:spAutoFit/>
          </a:bodyPr>
          <a:lstStyle/>
          <a:p>
            <a:pPr algn="ctr"/>
            <a:r>
              <a:rPr lang="en-US" altLang="zh-CN" sz="1400" dirty="0" err="1">
                <a:latin typeface="Arial" panose="020B0604020202020204" pitchFamily="34" charset="0"/>
                <a:ea typeface="宋体" panose="02010600030101010101" pitchFamily="2" charset="-122"/>
                <a:cs typeface="Arial" panose="020B0604020202020204" pitchFamily="34" charset="0"/>
              </a:rPr>
              <a:t>cTnI</a:t>
            </a:r>
            <a:r>
              <a:rPr lang="en-US" altLang="zh-CN" sz="1400" dirty="0">
                <a:latin typeface="Arial" panose="020B0604020202020204" pitchFamily="34" charset="0"/>
                <a:ea typeface="宋体" panose="02010600030101010101" pitchFamily="2" charset="-122"/>
                <a:cs typeface="Arial" panose="020B0604020202020204" pitchFamily="34" charset="0"/>
              </a:rPr>
              <a:t> </a:t>
            </a:r>
          </a:p>
          <a:p>
            <a:pPr algn="ctr"/>
            <a:r>
              <a:rPr lang="zh-CN" altLang="en-US" sz="1400" dirty="0">
                <a:latin typeface="Arial" panose="020B0604020202020204" pitchFamily="34" charset="0"/>
                <a:ea typeface="宋体" panose="02010600030101010101" pitchFamily="2" charset="-122"/>
                <a:cs typeface="Arial" panose="020B0604020202020204" pitchFamily="34" charset="0"/>
              </a:rPr>
              <a:t>浓度</a:t>
            </a:r>
          </a:p>
        </p:txBody>
      </p:sp>
      <p:pic>
        <p:nvPicPr>
          <p:cNvPr id="115" name="图片 114">
            <a:extLst>
              <a:ext uri="{FF2B5EF4-FFF2-40B4-BE49-F238E27FC236}">
                <a16:creationId xmlns:a16="http://schemas.microsoft.com/office/drawing/2014/main" id="{C6145E7D-CAA0-41BF-9762-8C5060048478}"/>
              </a:ext>
            </a:extLst>
          </p:cNvPr>
          <p:cNvPicPr>
            <a:picLocks noChangeAspect="1"/>
          </p:cNvPicPr>
          <p:nvPr/>
        </p:nvPicPr>
        <p:blipFill>
          <a:blip r:embed="rId6"/>
          <a:stretch>
            <a:fillRect/>
          </a:stretch>
        </p:blipFill>
        <p:spPr>
          <a:xfrm>
            <a:off x="632324" y="6200154"/>
            <a:ext cx="2800270" cy="2615014"/>
          </a:xfrm>
          <a:prstGeom prst="rect">
            <a:avLst/>
          </a:prstGeom>
        </p:spPr>
      </p:pic>
      <p:pic>
        <p:nvPicPr>
          <p:cNvPr id="46" name="图片 45">
            <a:extLst>
              <a:ext uri="{FF2B5EF4-FFF2-40B4-BE49-F238E27FC236}">
                <a16:creationId xmlns:a16="http://schemas.microsoft.com/office/drawing/2014/main" id="{CD8730C3-313B-427A-9E9A-DC919E0360B6}"/>
              </a:ext>
            </a:extLst>
          </p:cNvPr>
          <p:cNvPicPr>
            <a:picLocks noChangeAspect="1"/>
          </p:cNvPicPr>
          <p:nvPr/>
        </p:nvPicPr>
        <p:blipFill>
          <a:blip r:embed="rId7"/>
          <a:stretch>
            <a:fillRect/>
          </a:stretch>
        </p:blipFill>
        <p:spPr>
          <a:xfrm>
            <a:off x="5686431" y="3931765"/>
            <a:ext cx="1213609" cy="13662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17600" y="586105"/>
            <a:ext cx="6033135" cy="460375"/>
          </a:xfrm>
          <a:prstGeom prst="rect">
            <a:avLst/>
          </a:prstGeom>
          <a:solidFill>
            <a:schemeClr val="accent4">
              <a:lumMod val="60000"/>
              <a:lumOff val="40000"/>
            </a:schemeClr>
          </a:solidFill>
          <a:ln>
            <a:solidFill>
              <a:srgbClr val="FFFF00"/>
            </a:solidFill>
          </a:ln>
        </p:spPr>
        <p:txBody>
          <a:bodyPr wrap="square" rtlCol="0">
            <a:spAutoFit/>
          </a:bodyPr>
          <a:lstStyle/>
          <a:p>
            <a:r>
              <a:rPr lang="zh-CN" altLang="en-US" sz="2400" dirty="0">
                <a:latin typeface="Arial" panose="020B0604020202020204" pitchFamily="34" charset="0"/>
                <a:ea typeface="宋体" panose="02010600030101010101" pitchFamily="2" charset="-122"/>
                <a:cs typeface="Arial" panose="020B0604020202020204" pitchFamily="34" charset="0"/>
              </a:rPr>
              <a:t>C反应蛋白</a:t>
            </a:r>
            <a:endParaRPr lang="en-US" altLang="zh-CN" sz="2400" dirty="0">
              <a:latin typeface="Arial" panose="020B0604020202020204" pitchFamily="34" charset="0"/>
              <a:ea typeface="宋体" panose="02010600030101010101" pitchFamily="2" charset="-122"/>
              <a:cs typeface="Arial" panose="020B0604020202020204" pitchFamily="34" charset="0"/>
            </a:endParaRPr>
          </a:p>
        </p:txBody>
      </p:sp>
      <p:sp>
        <p:nvSpPr>
          <p:cNvPr id="9" name="矩形 8"/>
          <p:cNvSpPr/>
          <p:nvPr/>
        </p:nvSpPr>
        <p:spPr>
          <a:xfrm>
            <a:off x="512445" y="586105"/>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25">
              <a:latin typeface="Arial" panose="020B0604020202020204" pitchFamily="34" charset="0"/>
              <a:ea typeface="宋体" panose="02010600030101010101" pitchFamily="2" charset="-122"/>
              <a:cs typeface="Arial" panose="020B0604020202020204" pitchFamily="34" charset="0"/>
            </a:endParaRPr>
          </a:p>
        </p:txBody>
      </p:sp>
      <p:cxnSp>
        <p:nvCxnSpPr>
          <p:cNvPr id="32" name="直接连接符 31"/>
          <p:cNvCxnSpPr/>
          <p:nvPr/>
        </p:nvCxnSpPr>
        <p:spPr>
          <a:xfrm>
            <a:off x="382617" y="9949531"/>
            <a:ext cx="6768050" cy="0"/>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89305" y="4337050"/>
            <a:ext cx="6190225" cy="3261360"/>
            <a:chOff x="897" y="5301"/>
            <a:chExt cx="9311" cy="5136"/>
          </a:xfrm>
        </p:grpSpPr>
        <p:sp>
          <p:nvSpPr>
            <p:cNvPr id="11" name="椭圆 10"/>
            <p:cNvSpPr/>
            <p:nvPr/>
          </p:nvSpPr>
          <p:spPr>
            <a:xfrm>
              <a:off x="7795" y="6609"/>
              <a:ext cx="397" cy="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28" name="文本框 27"/>
            <p:cNvSpPr txBox="1"/>
            <p:nvPr/>
          </p:nvSpPr>
          <p:spPr>
            <a:xfrm>
              <a:off x="1602" y="5301"/>
              <a:ext cx="2600" cy="630"/>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对照实验</a:t>
              </a:r>
            </a:p>
          </p:txBody>
        </p:sp>
        <p:sp>
          <p:nvSpPr>
            <p:cNvPr id="29" name="同心圆 1"/>
            <p:cNvSpPr/>
            <p:nvPr/>
          </p:nvSpPr>
          <p:spPr>
            <a:xfrm>
              <a:off x="897" y="5382"/>
              <a:ext cx="477" cy="466"/>
            </a:xfrm>
            <a:prstGeom prst="donut">
              <a:avLst/>
            </a:prstGeom>
          </p:spPr>
          <p:style>
            <a:lnRef idx="3">
              <a:schemeClr val="lt1"/>
            </a:lnRef>
            <a:fillRef idx="1">
              <a:schemeClr val="accent4"/>
            </a:fillRef>
            <a:effectRef idx="1">
              <a:schemeClr val="accent4"/>
            </a:effectRef>
            <a:fontRef idx="minor">
              <a:schemeClr val="lt1"/>
            </a:fontRef>
          </p:style>
        </p:sp>
        <p:sp>
          <p:nvSpPr>
            <p:cNvPr id="37" name="文本框 36"/>
            <p:cNvSpPr txBox="1"/>
            <p:nvPr/>
          </p:nvSpPr>
          <p:spPr>
            <a:xfrm>
              <a:off x="6696" y="5382"/>
              <a:ext cx="3000" cy="630"/>
            </a:xfrm>
            <a:prstGeom prst="rect">
              <a:avLst/>
            </a:prstGeom>
            <a:noFill/>
          </p:spPr>
          <p:txBody>
            <a:bodyPr wrap="square" rtlCol="0">
              <a:spAutoFit/>
            </a:bodyPr>
            <a:lstStyle/>
            <a:p>
              <a:r>
                <a:rPr lang="zh-CN" altLang="zh-CN" sz="2000" b="1" dirty="0">
                  <a:latin typeface="Arial" panose="020B0604020202020204" pitchFamily="34" charset="0"/>
                  <a:ea typeface="宋体" panose="02010600030101010101" pitchFamily="2" charset="-122"/>
                  <a:cs typeface="Arial" panose="020B0604020202020204" pitchFamily="34" charset="0"/>
                </a:rPr>
                <a:t>主要参数</a:t>
              </a:r>
            </a:p>
          </p:txBody>
        </p:sp>
        <p:pic>
          <p:nvPicPr>
            <p:cNvPr id="39" name="图片 9" descr="445988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 y="5382"/>
              <a:ext cx="625" cy="625"/>
            </a:xfrm>
            <a:prstGeom prst="rect">
              <a:avLst/>
            </a:prstGeom>
          </p:spPr>
        </p:pic>
        <p:sp>
          <p:nvSpPr>
            <p:cNvPr id="7" name="文本框 6"/>
            <p:cNvSpPr txBox="1"/>
            <p:nvPr/>
          </p:nvSpPr>
          <p:spPr>
            <a:xfrm>
              <a:off x="5980" y="6250"/>
              <a:ext cx="1573"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样本类型</a:t>
              </a:r>
            </a:p>
          </p:txBody>
        </p:sp>
        <p:sp>
          <p:nvSpPr>
            <p:cNvPr id="19" name="文本框 18"/>
            <p:cNvSpPr txBox="1"/>
            <p:nvPr/>
          </p:nvSpPr>
          <p:spPr>
            <a:xfrm>
              <a:off x="7771" y="6250"/>
              <a:ext cx="2437" cy="485"/>
            </a:xfrm>
            <a:prstGeom prst="rect">
              <a:avLst/>
            </a:prstGeom>
            <a:noFill/>
            <a:ln>
              <a:solidFill>
                <a:schemeClr val="accent2">
                  <a:lumMod val="60000"/>
                  <a:lumOff val="4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全血</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en-US" sz="1400" dirty="0">
                  <a:latin typeface="Arial" panose="020B0604020202020204" pitchFamily="34" charset="0"/>
                  <a:ea typeface="宋体" panose="02010600030101010101" pitchFamily="2" charset="-122"/>
                  <a:cs typeface="Arial" panose="020B0604020202020204" pitchFamily="34" charset="0"/>
                </a:rPr>
                <a:t>血清</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zh-CN" sz="1400" dirty="0">
                  <a:latin typeface="Arial" panose="020B0604020202020204" pitchFamily="34" charset="0"/>
                  <a:ea typeface="宋体" panose="02010600030101010101" pitchFamily="2" charset="-122"/>
                  <a:cs typeface="Arial" panose="020B0604020202020204" pitchFamily="34" charset="0"/>
                </a:rPr>
                <a:t>血浆</a:t>
              </a:r>
            </a:p>
          </p:txBody>
        </p:sp>
        <p:sp>
          <p:nvSpPr>
            <p:cNvPr id="23" name="文本框 22"/>
            <p:cNvSpPr txBox="1"/>
            <p:nvPr/>
          </p:nvSpPr>
          <p:spPr>
            <a:xfrm>
              <a:off x="5980" y="6984"/>
              <a:ext cx="1573"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线性范围</a:t>
              </a:r>
            </a:p>
          </p:txBody>
        </p:sp>
        <p:sp>
          <p:nvSpPr>
            <p:cNvPr id="24" name="文本框 23"/>
            <p:cNvSpPr txBox="1"/>
            <p:nvPr/>
          </p:nvSpPr>
          <p:spPr>
            <a:xfrm>
              <a:off x="7771" y="6949"/>
              <a:ext cx="2437" cy="485"/>
            </a:xfrm>
            <a:prstGeom prst="rect">
              <a:avLst/>
            </a:prstGeom>
            <a:noFill/>
            <a:ln>
              <a:solidFill>
                <a:schemeClr val="accent2">
                  <a:lumMod val="60000"/>
                  <a:lumOff val="40000"/>
                </a:schemeClr>
              </a:solidFill>
            </a:ln>
          </p:spPr>
          <p:txBody>
            <a:bodyPr wrap="square" rtlCol="0">
              <a:spAutoFit/>
            </a:bodyPr>
            <a:lstStyle/>
            <a:p>
              <a:r>
                <a:rPr sz="1400" dirty="0">
                  <a:latin typeface="Arial" panose="020B0604020202020204" pitchFamily="34" charset="0"/>
                  <a:ea typeface="宋体" panose="02010600030101010101" pitchFamily="2" charset="-122"/>
                  <a:cs typeface="Arial" panose="020B0604020202020204" pitchFamily="34" charset="0"/>
                </a:rPr>
                <a:t>0.</a:t>
              </a:r>
              <a:r>
                <a:rPr lang="en-US" altLang="zh-CN" sz="1400" dirty="0">
                  <a:latin typeface="Arial" panose="020B0604020202020204" pitchFamily="34" charset="0"/>
                  <a:ea typeface="宋体" panose="02010600030101010101" pitchFamily="2" charset="-122"/>
                  <a:cs typeface="Arial" panose="020B0604020202020204" pitchFamily="34" charset="0"/>
                </a:rPr>
                <a:t>5</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sz="1400" dirty="0">
                  <a:latin typeface="Arial" panose="020B0604020202020204" pitchFamily="34" charset="0"/>
                  <a:ea typeface="宋体" panose="02010600030101010101" pitchFamily="2" charset="-122"/>
                  <a:cs typeface="Arial" panose="020B0604020202020204" pitchFamily="34" charset="0"/>
                  <a:sym typeface="+mn-ea"/>
                </a:rPr>
                <a:t>200mg/L</a:t>
              </a:r>
              <a:endParaRPr sz="1400" dirty="0">
                <a:latin typeface="Arial" panose="020B0604020202020204" pitchFamily="34" charset="0"/>
                <a:ea typeface="宋体" panose="02010600030101010101" pitchFamily="2" charset="-122"/>
                <a:cs typeface="Arial" panose="020B0604020202020204" pitchFamily="34" charset="0"/>
              </a:endParaRPr>
            </a:p>
          </p:txBody>
        </p:sp>
        <p:sp>
          <p:nvSpPr>
            <p:cNvPr id="27" name="文本框 26"/>
            <p:cNvSpPr txBox="1"/>
            <p:nvPr/>
          </p:nvSpPr>
          <p:spPr>
            <a:xfrm>
              <a:off x="5980" y="7639"/>
              <a:ext cx="1573"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精 密 度</a:t>
              </a:r>
            </a:p>
          </p:txBody>
        </p:sp>
        <p:sp>
          <p:nvSpPr>
            <p:cNvPr id="33" name="文本框 32"/>
            <p:cNvSpPr txBox="1"/>
            <p:nvPr/>
          </p:nvSpPr>
          <p:spPr>
            <a:xfrm>
              <a:off x="7771" y="7639"/>
              <a:ext cx="2437" cy="485"/>
            </a:xfrm>
            <a:prstGeom prst="rect">
              <a:avLst/>
            </a:prstGeom>
            <a:noFill/>
            <a:ln>
              <a:solidFill>
                <a:schemeClr val="accent2">
                  <a:lumMod val="60000"/>
                  <a:lumOff val="40000"/>
                </a:schemeClr>
              </a:solidFill>
            </a:ln>
          </p:spPr>
          <p:txBody>
            <a:bodyPr wrap="square" rtlCol="0">
              <a:spAutoFit/>
            </a:bodyPr>
            <a:lstStyle/>
            <a:p>
              <a:r>
                <a:rPr lang="en-US" altLang="zh-CN" sz="1400">
                  <a:latin typeface="Arial" panose="020B0604020202020204" pitchFamily="34" charset="0"/>
                  <a:ea typeface="宋体" panose="02010600030101010101" pitchFamily="2" charset="-122"/>
                  <a:cs typeface="Arial" panose="020B0604020202020204" pitchFamily="34" charset="0"/>
                </a:rPr>
                <a:t>CV≤10%</a:t>
              </a:r>
            </a:p>
          </p:txBody>
        </p:sp>
        <p:sp>
          <p:nvSpPr>
            <p:cNvPr id="35" name="文本框 34"/>
            <p:cNvSpPr txBox="1"/>
            <p:nvPr/>
          </p:nvSpPr>
          <p:spPr>
            <a:xfrm>
              <a:off x="5980" y="8363"/>
              <a:ext cx="1573"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检出限</a:t>
              </a:r>
            </a:p>
          </p:txBody>
        </p:sp>
        <p:sp>
          <p:nvSpPr>
            <p:cNvPr id="36" name="文本框 35"/>
            <p:cNvSpPr txBox="1"/>
            <p:nvPr/>
          </p:nvSpPr>
          <p:spPr>
            <a:xfrm>
              <a:off x="7771" y="8342"/>
              <a:ext cx="2437"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a:t>
              </a:r>
              <a:r>
                <a:rPr sz="1400" dirty="0">
                  <a:latin typeface="Arial" panose="020B0604020202020204" pitchFamily="34" charset="0"/>
                  <a:ea typeface="宋体" panose="02010600030101010101" pitchFamily="2" charset="-122"/>
                  <a:cs typeface="Arial" panose="020B0604020202020204" pitchFamily="34" charset="0"/>
                </a:rPr>
                <a:t>0.</a:t>
              </a:r>
              <a:r>
                <a:rPr lang="en-US" altLang="zh-CN" sz="1400" dirty="0">
                  <a:latin typeface="Arial" panose="020B0604020202020204" pitchFamily="34" charset="0"/>
                  <a:ea typeface="宋体" panose="02010600030101010101" pitchFamily="2" charset="-122"/>
                  <a:cs typeface="Arial" panose="020B0604020202020204" pitchFamily="34" charset="0"/>
                </a:rPr>
                <a:t>5</a:t>
              </a:r>
              <a:r>
                <a:rPr sz="1400" dirty="0">
                  <a:latin typeface="Arial" panose="020B0604020202020204" pitchFamily="34" charset="0"/>
                  <a:ea typeface="宋体" panose="02010600030101010101" pitchFamily="2" charset="-122"/>
                  <a:cs typeface="Arial" panose="020B0604020202020204" pitchFamily="34" charset="0"/>
                </a:rPr>
                <a:t>mg/L</a:t>
              </a:r>
            </a:p>
          </p:txBody>
        </p:sp>
        <p:sp>
          <p:nvSpPr>
            <p:cNvPr id="38" name="文本框 37"/>
            <p:cNvSpPr txBox="1"/>
            <p:nvPr/>
          </p:nvSpPr>
          <p:spPr>
            <a:xfrm>
              <a:off x="5980" y="9090"/>
              <a:ext cx="1573"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40" name="文本框 39"/>
            <p:cNvSpPr txBox="1"/>
            <p:nvPr/>
          </p:nvSpPr>
          <p:spPr>
            <a:xfrm>
              <a:off x="7771" y="9088"/>
              <a:ext cx="2437"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5</a:t>
              </a:r>
              <a:r>
                <a:rPr lang="zh-CN" altLang="zh-CN" sz="1400" dirty="0">
                  <a:latin typeface="Arial" panose="020B0604020202020204" pitchFamily="34" charset="0"/>
                  <a:ea typeface="宋体" panose="02010600030101010101" pitchFamily="2" charset="-122"/>
                  <a:cs typeface="Arial" panose="020B0604020202020204" pitchFamily="34" charset="0"/>
                </a:rPr>
                <a:t>μL</a:t>
              </a:r>
            </a:p>
          </p:txBody>
        </p:sp>
        <p:sp>
          <p:nvSpPr>
            <p:cNvPr id="41" name="文本框 40"/>
            <p:cNvSpPr txBox="1"/>
            <p:nvPr/>
          </p:nvSpPr>
          <p:spPr>
            <a:xfrm>
              <a:off x="5980" y="9952"/>
              <a:ext cx="1573"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a:t>
              </a:r>
              <a:r>
                <a:rPr lang="zh-CN" altLang="en-US" sz="1400" dirty="0">
                  <a:latin typeface="Arial" panose="020B0604020202020204" pitchFamily="34" charset="0"/>
                  <a:ea typeface="宋体" panose="02010600030101010101" pitchFamily="2" charset="-122"/>
                  <a:cs typeface="Arial" panose="020B0604020202020204" pitchFamily="34" charset="0"/>
                  <a:sym typeface="+mn-ea"/>
                </a:rPr>
                <a:t>值</a:t>
              </a:r>
              <a:endParaRPr lang="zh-CN" altLang="en-US" sz="1400">
                <a:latin typeface="Arial" panose="020B0604020202020204" pitchFamily="34" charset="0"/>
                <a:ea typeface="宋体" panose="02010600030101010101" pitchFamily="2" charset="-122"/>
                <a:cs typeface="Arial" panose="020B0604020202020204" pitchFamily="34" charset="0"/>
              </a:endParaRPr>
            </a:p>
          </p:txBody>
        </p:sp>
        <p:sp>
          <p:nvSpPr>
            <p:cNvPr id="42" name="文本框 41"/>
            <p:cNvSpPr txBox="1"/>
            <p:nvPr/>
          </p:nvSpPr>
          <p:spPr>
            <a:xfrm>
              <a:off x="7771" y="9802"/>
              <a:ext cx="2437" cy="485"/>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10mg/L</a:t>
              </a:r>
              <a:endParaRPr lang="en-US" altLang="zh-CN" sz="1400" dirty="0">
                <a:latin typeface="Arial" panose="020B0604020202020204" pitchFamily="34" charset="0"/>
                <a:ea typeface="宋体" panose="02010600030101010101" pitchFamily="2" charset="-122"/>
                <a:cs typeface="Arial" panose="020B0604020202020204" pitchFamily="34" charset="0"/>
              </a:endParaRPr>
            </a:p>
          </p:txBody>
        </p:sp>
      </p:grpSp>
      <p:sp>
        <p:nvSpPr>
          <p:cNvPr id="53" name="文本框 52"/>
          <p:cNvSpPr txBox="1"/>
          <p:nvPr/>
        </p:nvSpPr>
        <p:spPr>
          <a:xfrm>
            <a:off x="902056" y="8630953"/>
            <a:ext cx="1476375" cy="398780"/>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应用科室</a:t>
            </a:r>
          </a:p>
        </p:txBody>
      </p:sp>
      <p:grpSp>
        <p:nvGrpSpPr>
          <p:cNvPr id="73" name="组合 72"/>
          <p:cNvGrpSpPr/>
          <p:nvPr/>
        </p:nvGrpSpPr>
        <p:grpSpPr>
          <a:xfrm>
            <a:off x="433426" y="8561103"/>
            <a:ext cx="6415405" cy="1052195"/>
            <a:chOff x="891" y="12846"/>
            <a:chExt cx="10103" cy="1657"/>
          </a:xfrm>
        </p:grpSpPr>
        <p:pic>
          <p:nvPicPr>
            <p:cNvPr id="51" name="图片 50" descr="348137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 y="12846"/>
              <a:ext cx="738" cy="738"/>
            </a:xfrm>
            <a:prstGeom prst="rect">
              <a:avLst/>
            </a:prstGeom>
          </p:spPr>
        </p:pic>
        <p:sp>
          <p:nvSpPr>
            <p:cNvPr id="54" name="文本框 53"/>
            <p:cNvSpPr txBox="1"/>
            <p:nvPr/>
          </p:nvSpPr>
          <p:spPr>
            <a:xfrm>
              <a:off x="1629" y="13584"/>
              <a:ext cx="9365" cy="919"/>
            </a:xfrm>
            <a:prstGeom prst="rect">
              <a:avLst/>
            </a:prstGeom>
            <a:noFill/>
          </p:spPr>
          <p:txBody>
            <a:bodyPr wrap="square" rtlCol="0">
              <a:spAutoFit/>
            </a:bodyPr>
            <a:lstStyle/>
            <a:p>
              <a:r>
                <a:rPr lang="zh-CN" altLang="en-US" sz="1600" dirty="0">
                  <a:latin typeface="Arial" panose="020B0604020202020204" pitchFamily="34" charset="0"/>
                  <a:ea typeface="宋体" panose="02010600030101010101" pitchFamily="2" charset="-122"/>
                  <a:cs typeface="Arial" panose="020B0604020202020204" pitchFamily="34" charset="0"/>
                </a:rPr>
                <a:t>检验科、急诊科、</a:t>
              </a:r>
              <a:r>
                <a:rPr lang="en-US" altLang="zh-CN" sz="1600" dirty="0">
                  <a:latin typeface="Arial" panose="020B0604020202020204" pitchFamily="34" charset="0"/>
                  <a:ea typeface="宋体" panose="02010600030101010101" pitchFamily="2" charset="-122"/>
                  <a:cs typeface="Arial" panose="020B0604020202020204" pitchFamily="34" charset="0"/>
                </a:rPr>
                <a:t>ICU</a:t>
              </a:r>
              <a:r>
                <a:rPr lang="zh-CN" altLang="en-US" sz="1600" dirty="0">
                  <a:latin typeface="Arial" panose="020B0604020202020204" pitchFamily="34" charset="0"/>
                  <a:ea typeface="宋体" panose="02010600030101010101" pitchFamily="2" charset="-122"/>
                  <a:cs typeface="Arial" panose="020B0604020202020204" pitchFamily="34" charset="0"/>
                </a:rPr>
                <a:t>、儿科</a:t>
              </a:r>
              <a:r>
                <a:rPr lang="en-US" altLang="zh-CN" sz="1600" dirty="0">
                  <a:latin typeface="Arial" panose="020B0604020202020204" pitchFamily="34" charset="0"/>
                  <a:ea typeface="宋体" panose="02010600030101010101" pitchFamily="2" charset="-122"/>
                  <a:cs typeface="Arial" panose="020B0604020202020204" pitchFamily="34" charset="0"/>
                </a:rPr>
                <a:t>/</a:t>
              </a:r>
              <a:r>
                <a:rPr lang="zh-CN" altLang="en-US" sz="1600" dirty="0">
                  <a:latin typeface="Arial" panose="020B0604020202020204" pitchFamily="34" charset="0"/>
                  <a:ea typeface="宋体" panose="02010600030101010101" pitchFamily="2" charset="-122"/>
                  <a:cs typeface="Arial" panose="020B0604020202020204" pitchFamily="34" charset="0"/>
                </a:rPr>
                <a:t>新生儿科、呼吸科、外科、血液科、风湿免疫科、肿瘤科、肾内科、心内科等。</a:t>
              </a:r>
            </a:p>
          </p:txBody>
        </p:sp>
      </p:grpSp>
      <p:sp>
        <p:nvSpPr>
          <p:cNvPr id="71" name="文本框 70"/>
          <p:cNvSpPr txBox="1"/>
          <p:nvPr/>
        </p:nvSpPr>
        <p:spPr>
          <a:xfrm>
            <a:off x="1257618" y="1234122"/>
            <a:ext cx="1577975" cy="398780"/>
          </a:xfrm>
          <a:prstGeom prst="rect">
            <a:avLst/>
          </a:prstGeom>
          <a:noFill/>
        </p:spPr>
        <p:txBody>
          <a:bodyPr wrap="square" rtlCol="0" anchor="t">
            <a:spAutoFit/>
          </a:bodyPr>
          <a:lstStyle/>
          <a:p>
            <a:pPr marL="0" algn="l" eaLnBrk="1"/>
            <a:r>
              <a:rPr lang="en-US" altLang="zh-CN" sz="2000" b="1" kern="1200" dirty="0" err="1">
                <a:solidFill>
                  <a:srgbClr val="000000"/>
                </a:solidFill>
                <a:latin typeface="Arial" panose="020B0604020202020204" pitchFamily="34" charset="0"/>
                <a:ea typeface="宋体" panose="02010600030101010101" pitchFamily="2" charset="-122"/>
                <a:cs typeface="Arial" panose="020B0604020202020204" pitchFamily="34" charset="0"/>
                <a:sym typeface="Times New Roman" panose="02020603050405020304"/>
              </a:rPr>
              <a:t>临床意义</a:t>
            </a:r>
            <a:endParaRPr lang="en-US" altLang="zh-CN" sz="1200" kern="100" dirty="0">
              <a:latin typeface="Arial" panose="020B0604020202020204" pitchFamily="34" charset="0"/>
              <a:ea typeface="宋体" panose="02010600030101010101" pitchFamily="2" charset="-122"/>
              <a:cs typeface="Arial" panose="020B0604020202020204" pitchFamily="34" charset="0"/>
              <a:sym typeface="Times New Roman" panose="02020603050405020304"/>
            </a:endParaRPr>
          </a:p>
        </p:txBody>
      </p:sp>
      <p:pic>
        <p:nvPicPr>
          <p:cNvPr id="72" name="图片 1"/>
          <p:cNvPicPr>
            <a:picLocks noChangeAspect="1"/>
          </p:cNvPicPr>
          <p:nvPr/>
        </p:nvPicPr>
        <p:blipFill>
          <a:blip r:embed="rId8"/>
          <a:stretch>
            <a:fillRect/>
          </a:stretch>
        </p:blipFill>
        <p:spPr>
          <a:xfrm>
            <a:off x="494665" y="1194435"/>
            <a:ext cx="669290" cy="476885"/>
          </a:xfrm>
          <a:prstGeom prst="rect">
            <a:avLst/>
          </a:prstGeom>
          <a:noFill/>
          <a:ln w="9525">
            <a:noFill/>
          </a:ln>
        </p:spPr>
      </p:pic>
      <p:graphicFrame>
        <p:nvGraphicFramePr>
          <p:cNvPr id="2" name="内容占位符 6"/>
          <p:cNvGraphicFramePr/>
          <p:nvPr>
            <p:extLst>
              <p:ext uri="{D42A27DB-BD31-4B8C-83A1-F6EECF244321}">
                <p14:modId xmlns:p14="http://schemas.microsoft.com/office/powerpoint/2010/main" val="1313294130"/>
              </p:ext>
            </p:extLst>
          </p:nvPr>
        </p:nvGraphicFramePr>
        <p:xfrm>
          <a:off x="531516" y="1787207"/>
          <a:ext cx="6568079" cy="1860193"/>
        </p:xfrm>
        <a:graphic>
          <a:graphicData uri="http://schemas.openxmlformats.org/drawingml/2006/table">
            <a:tbl>
              <a:tblPr bandRow="1" bandCol="1">
                <a:effectLst/>
                <a:tableStyleId>{5940675A-B579-460E-94D1-54222C63F5DA}</a:tableStyleId>
              </a:tblPr>
              <a:tblGrid>
                <a:gridCol w="1499271">
                  <a:extLst>
                    <a:ext uri="{9D8B030D-6E8A-4147-A177-3AD203B41FA5}">
                      <a16:colId xmlns:a16="http://schemas.microsoft.com/office/drawing/2014/main" val="20000"/>
                    </a:ext>
                  </a:extLst>
                </a:gridCol>
                <a:gridCol w="1295737">
                  <a:extLst>
                    <a:ext uri="{9D8B030D-6E8A-4147-A177-3AD203B41FA5}">
                      <a16:colId xmlns:a16="http://schemas.microsoft.com/office/drawing/2014/main" val="20001"/>
                    </a:ext>
                  </a:extLst>
                </a:gridCol>
                <a:gridCol w="841478">
                  <a:extLst>
                    <a:ext uri="{9D8B030D-6E8A-4147-A177-3AD203B41FA5}">
                      <a16:colId xmlns:a16="http://schemas.microsoft.com/office/drawing/2014/main" val="20002"/>
                    </a:ext>
                  </a:extLst>
                </a:gridCol>
                <a:gridCol w="2931593">
                  <a:extLst>
                    <a:ext uri="{9D8B030D-6E8A-4147-A177-3AD203B41FA5}">
                      <a16:colId xmlns:a16="http://schemas.microsoft.com/office/drawing/2014/main" val="20003"/>
                    </a:ext>
                  </a:extLst>
                </a:gridCol>
              </a:tblGrid>
              <a:tr h="285115">
                <a:tc rowSpan="6">
                  <a:txBody>
                    <a:bodyPr/>
                    <a:lstStyle/>
                    <a:p>
                      <a:pPr algn="ct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全程</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C</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反应蛋白</a:t>
                      </a:r>
                      <a:endParaRPr lang="en-US" altLang="zh-CN" sz="1200" dirty="0">
                        <a:latin typeface="Arial" panose="020B0604020202020204" pitchFamily="34" charset="0"/>
                        <a:ea typeface="宋体" panose="02010600030101010101" pitchFamily="2" charset="-122"/>
                        <a:cs typeface="Arial" panose="020B0604020202020204" pitchFamily="34" charset="0"/>
                      </a:endParaRPr>
                    </a:p>
                    <a:p>
                      <a:pPr algn="ctr"/>
                      <a:r>
                        <a:rPr lang="zh-CN" altLang="zh-CN" sz="1200"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chemeClr val="tx1"/>
                          </a:solidFill>
                          <a:latin typeface="Arial" panose="020B0604020202020204" pitchFamily="34" charset="0"/>
                          <a:ea typeface="宋体" panose="02010600030101010101" pitchFamily="2" charset="-122"/>
                          <a:cs typeface="Arial" panose="020B0604020202020204" pitchFamily="34" charset="0"/>
                        </a:rPr>
                        <a:t>0.5</a:t>
                      </a:r>
                      <a:r>
                        <a:rPr lang="zh-CN" altLang="en-US" sz="1200"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chemeClr val="tx1"/>
                          </a:solidFill>
                          <a:latin typeface="Arial" panose="020B0604020202020204" pitchFamily="34" charset="0"/>
                          <a:ea typeface="宋体" panose="02010600030101010101" pitchFamily="2" charset="-122"/>
                          <a:cs typeface="Arial" panose="020B0604020202020204" pitchFamily="34" charset="0"/>
                        </a:rPr>
                        <a:t>200mg/L</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endParaRPr lang="zh-CN" altLang="en-US" sz="1200" b="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w="12700" cmpd="sng">
                      <a:solidFill>
                        <a:srgbClr val="4F81BD"/>
                      </a:solidFill>
                    </a:lnL>
                    <a:lnR>
                      <a:noFill/>
                    </a:lnR>
                    <a:lnT w="12700" cmpd="sng">
                      <a:solidFill>
                        <a:srgbClr val="4F81BD"/>
                      </a:solidFill>
                    </a:lnT>
                    <a:lnB w="12700" cmpd="sng">
                      <a:solidFill>
                        <a:srgbClr val="4F81BD"/>
                      </a:solidFill>
                    </a:lnB>
                    <a:noFill/>
                  </a:tcPr>
                </a:tc>
                <a:tc rowSpan="3">
                  <a:txBody>
                    <a:bodyPr/>
                    <a:lstStyle/>
                    <a:p>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超敏</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C-</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反应蛋白（</a:t>
                      </a:r>
                      <a:r>
                        <a:rPr lang="en-US" altLang="zh-CN" sz="1200" dirty="0">
                          <a:solidFill>
                            <a:schemeClr val="tx1"/>
                          </a:solidFill>
                          <a:latin typeface="Arial" panose="020B0604020202020204" pitchFamily="34" charset="0"/>
                          <a:ea typeface="宋体" panose="02010600030101010101" pitchFamily="2" charset="-122"/>
                          <a:cs typeface="Arial" panose="020B0604020202020204" pitchFamily="34" charset="0"/>
                        </a:rPr>
                        <a:t>0.5</a:t>
                      </a:r>
                      <a:r>
                        <a:rPr lang="zh-CN" altLang="en-US" sz="1200"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chemeClr val="tx1"/>
                          </a:solidFill>
                          <a:latin typeface="Arial" panose="020B0604020202020204" pitchFamily="34" charset="0"/>
                          <a:ea typeface="宋体" panose="02010600030101010101" pitchFamily="2" charset="-122"/>
                          <a:cs typeface="Arial" panose="020B0604020202020204" pitchFamily="34" charset="0"/>
                        </a:rPr>
                        <a:t>10mg/L</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endParaRPr lang="zh-CN" altLang="en-US" sz="1200" b="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mpd="sng">
                      <a:solidFill>
                        <a:srgbClr val="4F81BD"/>
                      </a:solidFill>
                    </a:lnT>
                    <a:lnB w="12700" cmpd="sng">
                      <a:solidFill>
                        <a:srgbClr val="4F81BD"/>
                      </a:solidFill>
                    </a:lnB>
                    <a:noFill/>
                  </a:tcPr>
                </a:tc>
                <a:tc>
                  <a:txBody>
                    <a:bodyPr/>
                    <a:lstStyle/>
                    <a:p>
                      <a:pPr algn="ctr"/>
                      <a:r>
                        <a:rPr lang="zh-CN"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&lt;</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1.0</a:t>
                      </a:r>
                      <a:endParaRPr lang="zh-CN" altLang="zh-CN" sz="1200" b="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mpd="sng">
                      <a:solidFill>
                        <a:srgbClr val="4F81BD"/>
                      </a:solidFill>
                    </a:lnT>
                    <a:lnB w="12700" cmpd="sng">
                      <a:solidFill>
                        <a:srgbClr val="4F81BD"/>
                      </a:solidFill>
                    </a:lnB>
                    <a:noFill/>
                  </a:tcPr>
                </a:tc>
                <a:tc>
                  <a:txBody>
                    <a:bodyPr/>
                    <a:lstStyle/>
                    <a:p>
                      <a:r>
                        <a:rPr lang="zh-CN" altLang="en-US" sz="1200" b="0" dirty="0">
                          <a:solidFill>
                            <a:schemeClr val="tx1"/>
                          </a:solidFill>
                          <a:latin typeface="Arial" panose="020B0604020202020204" pitchFamily="34" charset="0"/>
                          <a:ea typeface="宋体" panose="02010600030101010101" pitchFamily="2" charset="-122"/>
                          <a:cs typeface="Arial" panose="020B0604020202020204" pitchFamily="34" charset="0"/>
                        </a:rPr>
                        <a:t>心血管疾病危害性评估为低危险性</a:t>
                      </a:r>
                    </a:p>
                  </a:txBody>
                  <a:tcPr anchor="ctr">
                    <a:lnL>
                      <a:noFill/>
                    </a:lnL>
                    <a:lnR w="12700" cmpd="sng">
                      <a:solidFill>
                        <a:srgbClr val="4F81BD"/>
                      </a:solidFill>
                    </a:lnR>
                    <a:lnT w="12700" cmpd="sng">
                      <a:solidFill>
                        <a:srgbClr val="4F81BD"/>
                      </a:solidFill>
                    </a:lnT>
                    <a:lnB w="12700" cmpd="sng">
                      <a:solidFill>
                        <a:srgbClr val="4F81BD"/>
                      </a:solidFill>
                    </a:lnB>
                    <a:noFill/>
                  </a:tcPr>
                </a:tc>
                <a:extLst>
                  <a:ext uri="{0D108BD9-81ED-4DB2-BD59-A6C34878D82A}">
                    <a16:rowId xmlns:a16="http://schemas.microsoft.com/office/drawing/2014/main" val="10000"/>
                  </a:ext>
                </a:extLst>
              </a:tr>
              <a:tr h="243840">
                <a:tc vMerge="1">
                  <a:txBody>
                    <a:bodyPr/>
                    <a:lstStyle/>
                    <a:p>
                      <a:endParaRPr lang="zh-CN"/>
                    </a:p>
                  </a:txBody>
                  <a:tcPr/>
                </a:tc>
                <a:tc vMerge="1">
                  <a:txBody>
                    <a:bodyPr/>
                    <a:lstStyle/>
                    <a:p>
                      <a:endParaRPr lang="zh-CN"/>
                    </a:p>
                  </a:txBody>
                  <a:tcPr anchor="ctr"/>
                </a:tc>
                <a:tc>
                  <a:txBody>
                    <a:bodyPr/>
                    <a:lstStyle/>
                    <a:p>
                      <a:pPr algn="ct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1.0</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3.0</a:t>
                      </a:r>
                      <a:endPar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mpd="sng">
                      <a:solidFill>
                        <a:srgbClr val="4F81BD"/>
                      </a:solidFill>
                    </a:lnT>
                    <a:lnB w="12700" cmpd="sng">
                      <a:solidFill>
                        <a:srgbClr val="4F81BD"/>
                      </a:solidFill>
                    </a:lnB>
                    <a:noFill/>
                  </a:tcPr>
                </a:tc>
                <a:tc>
                  <a:txBody>
                    <a:bodyPr/>
                    <a:lstStyle/>
                    <a:p>
                      <a:r>
                        <a:rPr lang="zh-CN" altLang="en-US" sz="1200" b="0" dirty="0">
                          <a:solidFill>
                            <a:schemeClr val="tx1"/>
                          </a:solidFill>
                          <a:latin typeface="Arial" panose="020B0604020202020204" pitchFamily="34" charset="0"/>
                          <a:ea typeface="宋体" panose="02010600030101010101" pitchFamily="2" charset="-122"/>
                          <a:cs typeface="Arial" panose="020B0604020202020204" pitchFamily="34" charset="0"/>
                        </a:rPr>
                        <a:t>心血管疾病危害性评估为中度危险性</a:t>
                      </a:r>
                    </a:p>
                  </a:txBody>
                  <a:tcPr anchor="ctr">
                    <a:lnL>
                      <a:noFill/>
                    </a:lnL>
                    <a:lnR w="12700" cmpd="sng">
                      <a:solidFill>
                        <a:srgbClr val="4F81BD"/>
                      </a:solidFill>
                    </a:lnR>
                    <a:lnT w="12700" cmpd="sng">
                      <a:solidFill>
                        <a:srgbClr val="4F81BD"/>
                      </a:solidFill>
                    </a:lnT>
                    <a:lnB w="12700" cmpd="sng">
                      <a:solidFill>
                        <a:srgbClr val="4F81BD"/>
                      </a:solidFill>
                    </a:lnB>
                    <a:noFill/>
                  </a:tcPr>
                </a:tc>
                <a:extLst>
                  <a:ext uri="{0D108BD9-81ED-4DB2-BD59-A6C34878D82A}">
                    <a16:rowId xmlns:a16="http://schemas.microsoft.com/office/drawing/2014/main" val="10001"/>
                  </a:ext>
                </a:extLst>
              </a:tr>
              <a:tr h="294918">
                <a:tc vMerge="1">
                  <a:txBody>
                    <a:bodyPr/>
                    <a:lstStyle/>
                    <a:p>
                      <a:endParaRPr lang="zh-CN"/>
                    </a:p>
                  </a:txBody>
                  <a:tcPr/>
                </a:tc>
                <a:tc vMerge="1">
                  <a:txBody>
                    <a:bodyPr/>
                    <a:lstStyle/>
                    <a:p>
                      <a:endParaRPr lang="zh-CN"/>
                    </a:p>
                  </a:txBody>
                  <a:tcPr anchor="ctr"/>
                </a:tc>
                <a:tc>
                  <a:txBody>
                    <a:bodyPr/>
                    <a:lstStyle/>
                    <a:p>
                      <a:pPr algn="ct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&gt;3.0</a:t>
                      </a:r>
                    </a:p>
                  </a:txBody>
                  <a:tcPr anchor="ctr">
                    <a:lnL>
                      <a:noFill/>
                    </a:lnL>
                    <a:lnR>
                      <a:noFill/>
                    </a:lnR>
                    <a:lnT w="12700" cmpd="sng">
                      <a:solidFill>
                        <a:srgbClr val="4F81BD"/>
                      </a:solidFill>
                    </a:lnT>
                    <a:lnB w="12700" cmpd="sng">
                      <a:solidFill>
                        <a:srgbClr val="4F81BD"/>
                      </a:solidFill>
                    </a:lnB>
                    <a:noFill/>
                  </a:tcPr>
                </a:tc>
                <a:tc>
                  <a:txBody>
                    <a:bodyPr/>
                    <a:lstStyle/>
                    <a:p>
                      <a:r>
                        <a:rPr lang="zh-CN" altLang="en-US" sz="1200" b="0" dirty="0">
                          <a:solidFill>
                            <a:schemeClr val="tx1"/>
                          </a:solidFill>
                          <a:latin typeface="Arial" panose="020B0604020202020204" pitchFamily="34" charset="0"/>
                          <a:ea typeface="宋体" panose="02010600030101010101" pitchFamily="2" charset="-122"/>
                          <a:cs typeface="Arial" panose="020B0604020202020204" pitchFamily="34" charset="0"/>
                        </a:rPr>
                        <a:t>心血管疾病危害性评估为高度危险性</a:t>
                      </a:r>
                    </a:p>
                  </a:txBody>
                  <a:tcPr anchor="ctr">
                    <a:lnL>
                      <a:noFill/>
                    </a:lnL>
                    <a:lnR w="12700" cmpd="sng">
                      <a:solidFill>
                        <a:srgbClr val="4F81BD"/>
                      </a:solidFill>
                    </a:lnR>
                    <a:lnT w="12700" cmpd="sng">
                      <a:solidFill>
                        <a:srgbClr val="4F81BD"/>
                      </a:solidFill>
                    </a:lnT>
                    <a:lnB w="12700" cmpd="sng">
                      <a:solidFill>
                        <a:srgbClr val="4F81BD"/>
                      </a:solidFill>
                    </a:lnB>
                    <a:noFill/>
                  </a:tcPr>
                </a:tc>
                <a:extLst>
                  <a:ext uri="{0D108BD9-81ED-4DB2-BD59-A6C34878D82A}">
                    <a16:rowId xmlns:a16="http://schemas.microsoft.com/office/drawing/2014/main" val="10002"/>
                  </a:ext>
                </a:extLst>
              </a:tr>
              <a:tr h="235397">
                <a:tc vMerge="1">
                  <a:txBody>
                    <a:bodyPr/>
                    <a:lstStyle/>
                    <a:p>
                      <a:endParaRPr lang="zh-CN"/>
                    </a:p>
                  </a:txBody>
                  <a:tcPr/>
                </a:tc>
                <a:tc rowSpan="3">
                  <a:txBody>
                    <a:bodyPr/>
                    <a:lstStyle/>
                    <a:p>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     C </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反应蛋白（</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0.5</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200mg/L</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p>
                  </a:txBody>
                  <a:tcPr anchor="ctr">
                    <a:lnL>
                      <a:noFill/>
                    </a:lnL>
                    <a:lnR>
                      <a:noFill/>
                    </a:lnR>
                    <a:lnT w="12700" cmpd="sng">
                      <a:solidFill>
                        <a:srgbClr val="4F81BD"/>
                      </a:solidFill>
                    </a:lnT>
                    <a:lnB w="12700" cmpd="sng">
                      <a:solidFill>
                        <a:srgbClr val="4F81BD"/>
                      </a:solidFill>
                    </a:lnB>
                    <a:noFill/>
                  </a:tcPr>
                </a:tc>
                <a:tc>
                  <a:txBody>
                    <a:bodyPr/>
                    <a:lstStyle/>
                    <a:p>
                      <a:pPr algn="ctr"/>
                      <a:r>
                        <a:rPr lang="zh-CN"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&lt;</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0.5</a:t>
                      </a:r>
                      <a:endParaRPr lang="zh-CN" altLang="zh-CN" sz="1200" b="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mpd="sng">
                      <a:solidFill>
                        <a:srgbClr val="4F81BD"/>
                      </a:solidFill>
                    </a:lnT>
                    <a:lnB w="12700" cmpd="sng">
                      <a:solidFill>
                        <a:srgbClr val="4F81BD"/>
                      </a:solidFill>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defRPr/>
                      </a:pP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可基本排除细菌感染</a:t>
                      </a:r>
                      <a:endParaRPr lang="zh-CN" altLang="en-US" sz="1200" b="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w="12700" cmpd="sng">
                      <a:solidFill>
                        <a:srgbClr val="4F81BD"/>
                      </a:solidFill>
                    </a:lnR>
                    <a:lnT w="12700" cmpd="sng">
                      <a:solidFill>
                        <a:srgbClr val="4F81BD"/>
                      </a:solidFill>
                    </a:lnT>
                    <a:lnB w="12700" cmpd="sng">
                      <a:solidFill>
                        <a:srgbClr val="4F81BD"/>
                      </a:solidFill>
                    </a:lnB>
                    <a:noFill/>
                  </a:tcPr>
                </a:tc>
                <a:extLst>
                  <a:ext uri="{0D108BD9-81ED-4DB2-BD59-A6C34878D82A}">
                    <a16:rowId xmlns:a16="http://schemas.microsoft.com/office/drawing/2014/main" val="10003"/>
                  </a:ext>
                </a:extLst>
              </a:tr>
              <a:tr h="386715">
                <a:tc vMerge="1">
                  <a:txBody>
                    <a:bodyPr/>
                    <a:lstStyle/>
                    <a:p>
                      <a:endParaRPr lang="zh-CN"/>
                    </a:p>
                  </a:txBody>
                  <a:tcPr/>
                </a:tc>
                <a:tc vMerge="1">
                  <a:txBody>
                    <a:bodyPr/>
                    <a:lstStyle/>
                    <a:p>
                      <a:endParaRPr lang="zh-CN"/>
                    </a:p>
                  </a:txBody>
                  <a:tcPr anchor="ctr"/>
                </a:tc>
                <a:tc>
                  <a:txBody>
                    <a:bodyPr/>
                    <a:lstStyle/>
                    <a:p>
                      <a:pPr algn="ct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0.5</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10</a:t>
                      </a:r>
                      <a:endPar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mpd="sng">
                      <a:solidFill>
                        <a:srgbClr val="4F81BD"/>
                      </a:solidFill>
                    </a:lnT>
                    <a:lnB w="12700" cmpd="sng">
                      <a:solidFill>
                        <a:srgbClr val="4F81BD"/>
                      </a:solidFill>
                    </a:lnB>
                    <a:noFill/>
                  </a:tcPr>
                </a:tc>
                <a:tc>
                  <a:txBody>
                    <a:bodyPr/>
                    <a:lstStyle/>
                    <a:p>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提示可能有轻微细菌感染，如病程尚短，建议数小时后复测</a:t>
                      </a:r>
                    </a:p>
                  </a:txBody>
                  <a:tcPr anchor="ctr">
                    <a:lnL>
                      <a:noFill/>
                    </a:lnL>
                    <a:lnR w="12700" cmpd="sng">
                      <a:solidFill>
                        <a:srgbClr val="4F81BD"/>
                      </a:solidFill>
                    </a:lnR>
                    <a:lnT w="12700" cmpd="sng">
                      <a:solidFill>
                        <a:srgbClr val="4F81BD"/>
                      </a:solidFill>
                    </a:lnT>
                    <a:lnB w="12700" cmpd="sng">
                      <a:solidFill>
                        <a:srgbClr val="4F81BD"/>
                      </a:solidFill>
                    </a:lnB>
                    <a:noFill/>
                  </a:tcPr>
                </a:tc>
                <a:extLst>
                  <a:ext uri="{0D108BD9-81ED-4DB2-BD59-A6C34878D82A}">
                    <a16:rowId xmlns:a16="http://schemas.microsoft.com/office/drawing/2014/main" val="10004"/>
                  </a:ext>
                </a:extLst>
              </a:tr>
              <a:tr h="235397">
                <a:tc vMerge="1">
                  <a:txBody>
                    <a:bodyPr/>
                    <a:lstStyle/>
                    <a:p>
                      <a:endParaRPr lang="zh-CN"/>
                    </a:p>
                  </a:txBody>
                  <a:tcPr/>
                </a:tc>
                <a:tc vMerge="1">
                  <a:txBody>
                    <a:bodyPr/>
                    <a:lstStyle/>
                    <a:p>
                      <a:endParaRPr lang="zh-CN"/>
                    </a:p>
                  </a:txBody>
                  <a:tcPr anchor="ctr"/>
                </a:tc>
                <a:tc>
                  <a:txBody>
                    <a:bodyPr/>
                    <a:lstStyle/>
                    <a:p>
                      <a:pPr algn="ct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10</a:t>
                      </a:r>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a:t>
                      </a:r>
                      <a:r>
                        <a:rPr lang="en-US" altLang="zh-CN"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200</a:t>
                      </a:r>
                      <a:endPar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a:noFill/>
                    </a:lnR>
                    <a:lnT w="12700" cmpd="sng">
                      <a:solidFill>
                        <a:srgbClr val="4F81BD"/>
                      </a:solidFill>
                    </a:lnT>
                    <a:lnB w="12700" cmpd="sng">
                      <a:solidFill>
                        <a:srgbClr val="4F81BD"/>
                      </a:solidFill>
                    </a:lnB>
                    <a:noFill/>
                  </a:tcPr>
                </a:tc>
                <a:tc>
                  <a:txBody>
                    <a:bodyPr/>
                    <a:lstStyle/>
                    <a:p>
                      <a:r>
                        <a:rPr lang="zh-CN" altLang="en-US" sz="1200" dirty="0">
                          <a:solidFill>
                            <a:sysClr val="windowText" lastClr="000000"/>
                          </a:solidFill>
                          <a:latin typeface="Arial" panose="020B0604020202020204" pitchFamily="34" charset="0"/>
                          <a:ea typeface="宋体" panose="02010600030101010101" pitchFamily="2" charset="-122"/>
                          <a:cs typeface="Arial" panose="020B0604020202020204" pitchFamily="34" charset="0"/>
                        </a:rPr>
                        <a:t>提示细菌感染，建议使用抗生素</a:t>
                      </a:r>
                    </a:p>
                  </a:txBody>
                  <a:tcPr anchor="ctr">
                    <a:lnL>
                      <a:noFill/>
                    </a:lnL>
                    <a:lnR w="12700" cmpd="sng">
                      <a:solidFill>
                        <a:srgbClr val="4F81BD"/>
                      </a:solidFill>
                    </a:lnR>
                    <a:lnT w="12700" cmpd="sng">
                      <a:solidFill>
                        <a:srgbClr val="4F81BD"/>
                      </a:solidFill>
                    </a:lnT>
                    <a:lnB w="12700" cmpd="sng">
                      <a:solidFill>
                        <a:srgbClr val="4F81BD"/>
                      </a:solidFill>
                    </a:lnB>
                    <a:noFill/>
                  </a:tcPr>
                </a:tc>
                <a:extLst>
                  <a:ext uri="{0D108BD9-81ED-4DB2-BD59-A6C34878D82A}">
                    <a16:rowId xmlns:a16="http://schemas.microsoft.com/office/drawing/2014/main" val="10005"/>
                  </a:ext>
                </a:extLst>
              </a:tr>
            </a:tbl>
          </a:graphicData>
        </a:graphic>
      </p:graphicFrame>
      <p:sp>
        <p:nvSpPr>
          <p:cNvPr id="3" name="文本框 2"/>
          <p:cNvSpPr txBox="1"/>
          <p:nvPr/>
        </p:nvSpPr>
        <p:spPr>
          <a:xfrm>
            <a:off x="4168632" y="7752715"/>
            <a:ext cx="1045776"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反应时间</a:t>
            </a:r>
          </a:p>
        </p:txBody>
      </p:sp>
      <p:sp>
        <p:nvSpPr>
          <p:cNvPr id="4" name="文本框 3"/>
          <p:cNvSpPr txBox="1"/>
          <p:nvPr/>
        </p:nvSpPr>
        <p:spPr>
          <a:xfrm>
            <a:off x="5359341" y="7737475"/>
            <a:ext cx="1620189" cy="307777"/>
          </a:xfrm>
          <a:prstGeom prst="rect">
            <a:avLst/>
          </a:prstGeom>
          <a:noFill/>
          <a:ln>
            <a:solidFill>
              <a:schemeClr val="accent2">
                <a:lumMod val="60000"/>
                <a:lumOff val="40000"/>
              </a:schemeClr>
            </a:solidFill>
          </a:ln>
        </p:spPr>
        <p:txBody>
          <a:bodyPr wrap="square" rtlCol="0" anchor="t">
            <a:spAutoFit/>
          </a:bodyPr>
          <a:lstStyle/>
          <a:p>
            <a:pPr lvl="0" algn="l"/>
            <a:r>
              <a:rPr lang="en-US" sz="1400">
                <a:latin typeface="Arial" panose="020B0604020202020204" pitchFamily="34" charset="0"/>
                <a:ea typeface="宋体" panose="02010600030101010101" pitchFamily="2" charset="-122"/>
                <a:cs typeface="Arial" panose="020B0604020202020204" pitchFamily="34" charset="0"/>
                <a:sym typeface="+mn-ea"/>
              </a:rPr>
              <a:t>3min</a:t>
            </a:r>
          </a:p>
        </p:txBody>
      </p:sp>
      <p:sp>
        <p:nvSpPr>
          <p:cNvPr id="43" name="矩形 42">
            <a:extLst>
              <a:ext uri="{FF2B5EF4-FFF2-40B4-BE49-F238E27FC236}">
                <a16:creationId xmlns:a16="http://schemas.microsoft.com/office/drawing/2014/main" id="{D72A5CBD-6257-40A5-B301-29D12DC6C966}"/>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45" name="图表 44">
            <a:extLst>
              <a:ext uri="{FF2B5EF4-FFF2-40B4-BE49-F238E27FC236}">
                <a16:creationId xmlns:a16="http://schemas.microsoft.com/office/drawing/2014/main" id="{479DC37C-11C1-4350-8EB8-118B2B0B98C5}"/>
              </a:ext>
            </a:extLst>
          </p:cNvPr>
          <p:cNvGraphicFramePr>
            <a:graphicFrameLocks/>
          </p:cNvGraphicFramePr>
          <p:nvPr>
            <p:extLst>
              <p:ext uri="{D42A27DB-BD31-4B8C-83A1-F6EECF244321}">
                <p14:modId xmlns:p14="http://schemas.microsoft.com/office/powerpoint/2010/main" val="3171548544"/>
              </p:ext>
            </p:extLst>
          </p:nvPr>
        </p:nvGraphicFramePr>
        <p:xfrm>
          <a:off x="582588" y="4745257"/>
          <a:ext cx="3464411" cy="3168978"/>
        </p:xfrm>
        <a:graphic>
          <a:graphicData uri="http://schemas.openxmlformats.org/drawingml/2006/chart">
            <c:chart xmlns:c="http://schemas.openxmlformats.org/drawingml/2006/chart" xmlns:r="http://schemas.openxmlformats.org/officeDocument/2006/relationships" r:id="rId9"/>
          </a:graphicData>
        </a:graphic>
      </p:graphicFrame>
      <p:sp>
        <p:nvSpPr>
          <p:cNvPr id="44" name="矩形 43">
            <a:extLst>
              <a:ext uri="{FF2B5EF4-FFF2-40B4-BE49-F238E27FC236}">
                <a16:creationId xmlns:a16="http://schemas.microsoft.com/office/drawing/2014/main" id="{1639BE7E-1C21-4F83-AB5D-60A35E88A885}"/>
              </a:ext>
            </a:extLst>
          </p:cNvPr>
          <p:cNvSpPr/>
          <p:nvPr/>
        </p:nvSpPr>
        <p:spPr>
          <a:xfrm>
            <a:off x="4693915" y="649169"/>
            <a:ext cx="1890261" cy="307777"/>
          </a:xfrm>
          <a:prstGeom prst="rect">
            <a:avLst/>
          </a:prstGeom>
        </p:spPr>
        <p:txBody>
          <a:bodyPr wrap="none">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粤械注准</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20192401040</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D6C9420E-7D12-43C5-BFF9-909B19F0A101}"/>
              </a:ext>
            </a:extLst>
          </p:cNvPr>
          <p:cNvSpPr txBox="1"/>
          <p:nvPr/>
        </p:nvSpPr>
        <p:spPr>
          <a:xfrm>
            <a:off x="3054159" y="9613298"/>
            <a:ext cx="1080008" cy="307777"/>
          </a:xfrm>
          <a:prstGeom prst="rect">
            <a:avLst/>
          </a:prstGeom>
          <a:solidFill>
            <a:srgbClr val="FFC000"/>
          </a:solidFill>
          <a:ln>
            <a:no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83615" y="498475"/>
            <a:ext cx="6343015" cy="460375"/>
          </a:xfrm>
          <a:prstGeom prst="rect">
            <a:avLst/>
          </a:prstGeom>
          <a:solidFill>
            <a:schemeClr val="accent4">
              <a:lumMod val="60000"/>
              <a:lumOff val="40000"/>
            </a:schemeClr>
          </a:solidFill>
          <a:ln>
            <a:solidFill>
              <a:srgbClr val="FFFF00"/>
            </a:solidFill>
          </a:ln>
        </p:spPr>
        <p:txBody>
          <a:bodyPr wrap="square" rtlCol="0">
            <a:spAutoFit/>
          </a:bodyPr>
          <a:lstStyle/>
          <a:p>
            <a:pPr lvl="0" algn="l"/>
            <a:r>
              <a:rPr lang="zh-CN" altLang="en-US" sz="2400">
                <a:latin typeface="Arial" panose="020B0604020202020204" pitchFamily="34" charset="0"/>
                <a:ea typeface="宋体" panose="02010600030101010101" pitchFamily="2" charset="-122"/>
                <a:cs typeface="Arial" panose="020B0604020202020204" pitchFamily="34" charset="0"/>
                <a:sym typeface="+mn-ea"/>
              </a:rPr>
              <a:t>降钙素原（</a:t>
            </a:r>
            <a:r>
              <a:rPr lang="en-US" altLang="zh-CN" sz="2400">
                <a:latin typeface="Arial" panose="020B0604020202020204" pitchFamily="34" charset="0"/>
                <a:ea typeface="宋体" panose="02010600030101010101" pitchFamily="2" charset="-122"/>
                <a:cs typeface="Arial" panose="020B0604020202020204" pitchFamily="34" charset="0"/>
                <a:sym typeface="+mn-ea"/>
              </a:rPr>
              <a:t>PCT</a:t>
            </a:r>
            <a:r>
              <a:rPr lang="zh-CN" altLang="en-US" sz="2400">
                <a:latin typeface="Arial" panose="020B0604020202020204" pitchFamily="34" charset="0"/>
                <a:ea typeface="宋体" panose="02010600030101010101" pitchFamily="2" charset="-122"/>
                <a:cs typeface="Arial" panose="020B0604020202020204" pitchFamily="34" charset="0"/>
                <a:sym typeface="+mn-ea"/>
              </a:rPr>
              <a:t>）</a:t>
            </a:r>
            <a:endParaRPr lang="en-US" altLang="zh-CN" sz="2400">
              <a:latin typeface="Arial" panose="020B0604020202020204" pitchFamily="34" charset="0"/>
              <a:ea typeface="宋体" panose="02010600030101010101" pitchFamily="2" charset="-122"/>
              <a:cs typeface="Arial" panose="020B0604020202020204" pitchFamily="34" charset="0"/>
              <a:sym typeface="+mn-ea"/>
            </a:endParaRPr>
          </a:p>
        </p:txBody>
      </p:sp>
      <p:sp>
        <p:nvSpPr>
          <p:cNvPr id="9" name="矩形 8"/>
          <p:cNvSpPr/>
          <p:nvPr/>
        </p:nvSpPr>
        <p:spPr>
          <a:xfrm>
            <a:off x="445135" y="498475"/>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cxnSp>
        <p:nvCxnSpPr>
          <p:cNvPr id="7" name="直接连接符 6"/>
          <p:cNvCxnSpPr/>
          <p:nvPr/>
        </p:nvCxnSpPr>
        <p:spPr>
          <a:xfrm>
            <a:off x="558800" y="9818347"/>
            <a:ext cx="6767830" cy="0"/>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885826" y="4312436"/>
            <a:ext cx="1804670" cy="398780"/>
            <a:chOff x="1163" y="5042"/>
            <a:chExt cx="2842" cy="628"/>
          </a:xfrm>
        </p:grpSpPr>
        <p:sp>
          <p:nvSpPr>
            <p:cNvPr id="27" name="文本框 26"/>
            <p:cNvSpPr txBox="1"/>
            <p:nvPr/>
          </p:nvSpPr>
          <p:spPr>
            <a:xfrm>
              <a:off x="1822" y="5042"/>
              <a:ext cx="2183"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对照实验</a:t>
              </a:r>
            </a:p>
          </p:txBody>
        </p:sp>
        <p:sp>
          <p:nvSpPr>
            <p:cNvPr id="28" name="同心圆 1"/>
            <p:cNvSpPr/>
            <p:nvPr/>
          </p:nvSpPr>
          <p:spPr>
            <a:xfrm>
              <a:off x="1163" y="5123"/>
              <a:ext cx="499" cy="466"/>
            </a:xfrm>
            <a:prstGeom prst="donut">
              <a:avLst/>
            </a:prstGeom>
          </p:spPr>
          <p:style>
            <a:lnRef idx="3">
              <a:schemeClr val="lt1"/>
            </a:lnRef>
            <a:fillRef idx="1">
              <a:schemeClr val="accent4"/>
            </a:fillRef>
            <a:effectRef idx="1">
              <a:schemeClr val="accent4"/>
            </a:effectRef>
            <a:fontRef idx="minor">
              <a:schemeClr val="lt1"/>
            </a:fontRef>
          </p:style>
        </p:sp>
      </p:grpSp>
      <p:grpSp>
        <p:nvGrpSpPr>
          <p:cNvPr id="67" name="组合 66"/>
          <p:cNvGrpSpPr/>
          <p:nvPr/>
        </p:nvGrpSpPr>
        <p:grpSpPr>
          <a:xfrm>
            <a:off x="452755" y="8467725"/>
            <a:ext cx="6900545" cy="1053465"/>
            <a:chOff x="713" y="13335"/>
            <a:chExt cx="10867" cy="1659"/>
          </a:xfrm>
        </p:grpSpPr>
        <p:grpSp>
          <p:nvGrpSpPr>
            <p:cNvPr id="59" name="组合 58"/>
            <p:cNvGrpSpPr/>
            <p:nvPr/>
          </p:nvGrpSpPr>
          <p:grpSpPr>
            <a:xfrm>
              <a:off x="713" y="13335"/>
              <a:ext cx="3063" cy="738"/>
              <a:chOff x="888" y="12630"/>
              <a:chExt cx="3063" cy="738"/>
            </a:xfrm>
          </p:grpSpPr>
          <p:pic>
            <p:nvPicPr>
              <p:cNvPr id="60" name="图片 59" descr="348137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 y="12630"/>
                <a:ext cx="738" cy="738"/>
              </a:xfrm>
              <a:prstGeom prst="rect">
                <a:avLst/>
              </a:prstGeom>
            </p:spPr>
          </p:pic>
          <p:sp>
            <p:nvSpPr>
              <p:cNvPr id="65" name="文本框 64"/>
              <p:cNvSpPr txBox="1"/>
              <p:nvPr/>
            </p:nvSpPr>
            <p:spPr>
              <a:xfrm>
                <a:off x="1626" y="12740"/>
                <a:ext cx="2325"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应用科室</a:t>
                </a:r>
              </a:p>
            </p:txBody>
          </p:sp>
        </p:grpSp>
        <p:sp>
          <p:nvSpPr>
            <p:cNvPr id="66" name="文本框 65"/>
            <p:cNvSpPr txBox="1"/>
            <p:nvPr/>
          </p:nvSpPr>
          <p:spPr>
            <a:xfrm>
              <a:off x="1275" y="14073"/>
              <a:ext cx="10305" cy="921"/>
            </a:xfrm>
            <a:prstGeom prst="rect">
              <a:avLst/>
            </a:prstGeom>
            <a:noFill/>
          </p:spPr>
          <p:txBody>
            <a:bodyPr wrap="square" rtlCol="0">
              <a:spAutoFit/>
            </a:bodyPr>
            <a:lstStyle/>
            <a:p>
              <a:r>
                <a:rPr lang="zh-CN" altLang="zh-CN" sz="1600" dirty="0">
                  <a:latin typeface="Arial" panose="020B0604020202020204" pitchFamily="34" charset="0"/>
                  <a:ea typeface="宋体" panose="02010600030101010101" pitchFamily="2" charset="-122"/>
                  <a:cs typeface="Arial" panose="020B0604020202020204" pitchFamily="34" charset="0"/>
                </a:rPr>
                <a:t>检验科、急诊科、</a:t>
              </a:r>
              <a:r>
                <a:rPr lang="en-US" altLang="zh-CN" sz="1600" dirty="0">
                  <a:latin typeface="Arial" panose="020B0604020202020204" pitchFamily="34" charset="0"/>
                  <a:ea typeface="宋体" panose="02010600030101010101" pitchFamily="2" charset="-122"/>
                  <a:cs typeface="Arial" panose="020B0604020202020204" pitchFamily="34" charset="0"/>
                </a:rPr>
                <a:t>ICU</a:t>
              </a:r>
              <a:r>
                <a:rPr lang="zh-CN" altLang="en-US" sz="1600" dirty="0">
                  <a:latin typeface="Arial" panose="020B0604020202020204" pitchFamily="34" charset="0"/>
                  <a:ea typeface="宋体" panose="02010600030101010101" pitchFamily="2" charset="-122"/>
                  <a:cs typeface="Arial" panose="020B0604020202020204" pitchFamily="34" charset="0"/>
                </a:rPr>
                <a:t>、儿科</a:t>
              </a:r>
              <a:r>
                <a:rPr lang="en-US" altLang="zh-CN" sz="1600" dirty="0">
                  <a:latin typeface="Arial" panose="020B0604020202020204" pitchFamily="34" charset="0"/>
                  <a:ea typeface="宋体" panose="02010600030101010101" pitchFamily="2" charset="-122"/>
                  <a:cs typeface="Arial" panose="020B0604020202020204" pitchFamily="34" charset="0"/>
                </a:rPr>
                <a:t>/</a:t>
              </a:r>
              <a:r>
                <a:rPr lang="zh-CN" altLang="en-US" sz="1600" dirty="0">
                  <a:latin typeface="Arial" panose="020B0604020202020204" pitchFamily="34" charset="0"/>
                  <a:ea typeface="宋体" panose="02010600030101010101" pitchFamily="2" charset="-122"/>
                  <a:cs typeface="Arial" panose="020B0604020202020204" pitchFamily="34" charset="0"/>
                </a:rPr>
                <a:t>新生儿科、呼吸科、外科、血液科、风湿免疫科、肿瘤科、肾内科</a:t>
              </a:r>
              <a:r>
                <a:rPr lang="zh-CN" altLang="zh-CN" sz="1600" dirty="0">
                  <a:latin typeface="Arial" panose="020B0604020202020204" pitchFamily="34" charset="0"/>
                  <a:ea typeface="宋体" panose="02010600030101010101" pitchFamily="2" charset="-122"/>
                  <a:cs typeface="Arial" panose="020B0604020202020204" pitchFamily="34" charset="0"/>
                </a:rPr>
                <a:t>等。</a:t>
              </a:r>
            </a:p>
          </p:txBody>
        </p:sp>
      </p:grpSp>
      <p:grpSp>
        <p:nvGrpSpPr>
          <p:cNvPr id="83" name="组合 82"/>
          <p:cNvGrpSpPr/>
          <p:nvPr/>
        </p:nvGrpSpPr>
        <p:grpSpPr>
          <a:xfrm>
            <a:off x="4293298" y="4328653"/>
            <a:ext cx="2631440" cy="3496945"/>
            <a:chOff x="6279" y="5610"/>
            <a:chExt cx="4144" cy="5507"/>
          </a:xfrm>
        </p:grpSpPr>
        <p:sp>
          <p:nvSpPr>
            <p:cNvPr id="41" name="文本框 40"/>
            <p:cNvSpPr txBox="1"/>
            <p:nvPr/>
          </p:nvSpPr>
          <p:spPr>
            <a:xfrm>
              <a:off x="8154" y="7074"/>
              <a:ext cx="2268" cy="485"/>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0.2</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100ng/mL</a:t>
              </a:r>
            </a:p>
          </p:txBody>
        </p:sp>
        <p:grpSp>
          <p:nvGrpSpPr>
            <p:cNvPr id="52" name="组合 51"/>
            <p:cNvGrpSpPr/>
            <p:nvPr/>
          </p:nvGrpSpPr>
          <p:grpSpPr>
            <a:xfrm>
              <a:off x="6279" y="5610"/>
              <a:ext cx="4144" cy="5507"/>
              <a:chOff x="6598" y="4759"/>
              <a:chExt cx="4144" cy="5507"/>
            </a:xfrm>
          </p:grpSpPr>
          <p:grpSp>
            <p:nvGrpSpPr>
              <p:cNvPr id="50" name="组合 49"/>
              <p:cNvGrpSpPr/>
              <p:nvPr/>
            </p:nvGrpSpPr>
            <p:grpSpPr>
              <a:xfrm>
                <a:off x="6598" y="5489"/>
                <a:ext cx="4144" cy="4777"/>
                <a:chOff x="6598" y="5489"/>
                <a:chExt cx="4144" cy="4777"/>
              </a:xfrm>
            </p:grpSpPr>
            <p:sp>
              <p:nvSpPr>
                <p:cNvPr id="54" name="文本框 53"/>
                <p:cNvSpPr txBox="1"/>
                <p:nvPr/>
              </p:nvSpPr>
              <p:spPr>
                <a:xfrm>
                  <a:off x="8473" y="9019"/>
                  <a:ext cx="2269"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0.5ng/mL</a:t>
                  </a:r>
                </a:p>
              </p:txBody>
            </p:sp>
            <p:sp>
              <p:nvSpPr>
                <p:cNvPr id="2" name="文本框 1"/>
                <p:cNvSpPr txBox="1"/>
                <p:nvPr/>
              </p:nvSpPr>
              <p:spPr>
                <a:xfrm>
                  <a:off x="6598" y="9781"/>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zh-CN" altLang="en-US" sz="1400" dirty="0">
                      <a:latin typeface="Arial" panose="020B0604020202020204" pitchFamily="34" charset="0"/>
                      <a:ea typeface="宋体" panose="02010600030101010101" pitchFamily="2" charset="-122"/>
                      <a:cs typeface="Arial" panose="020B0604020202020204" pitchFamily="34" charset="0"/>
                      <a:sym typeface="+mn-ea"/>
                    </a:rPr>
                    <a:t>反 应 时 间</a:t>
                  </a:r>
                </a:p>
              </p:txBody>
            </p:sp>
            <p:sp>
              <p:nvSpPr>
                <p:cNvPr id="5" name="文本框 4"/>
                <p:cNvSpPr txBox="1"/>
                <p:nvPr/>
              </p:nvSpPr>
              <p:spPr>
                <a:xfrm>
                  <a:off x="6598" y="5489"/>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样 本 类 型</a:t>
                  </a:r>
                </a:p>
              </p:txBody>
            </p:sp>
            <p:sp>
              <p:nvSpPr>
                <p:cNvPr id="10" name="文本框 9"/>
                <p:cNvSpPr txBox="1"/>
                <p:nvPr/>
              </p:nvSpPr>
              <p:spPr>
                <a:xfrm>
                  <a:off x="8473" y="5527"/>
                  <a:ext cx="2268" cy="485"/>
                </a:xfrm>
                <a:prstGeom prst="rect">
                  <a:avLst/>
                </a:prstGeom>
                <a:noFill/>
                <a:ln>
                  <a:solidFill>
                    <a:schemeClr val="accent2">
                      <a:lumMod val="60000"/>
                      <a:lumOff val="4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血清</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zh-CN" sz="1400" dirty="0">
                      <a:latin typeface="Arial" panose="020B0604020202020204" pitchFamily="34" charset="0"/>
                      <a:ea typeface="宋体" panose="02010600030101010101" pitchFamily="2" charset="-122"/>
                      <a:cs typeface="Arial" panose="020B0604020202020204" pitchFamily="34" charset="0"/>
                    </a:rPr>
                    <a:t>血浆</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zh-CN" sz="1400" dirty="0">
                      <a:latin typeface="Arial" panose="020B0604020202020204" pitchFamily="34" charset="0"/>
                      <a:ea typeface="宋体" panose="02010600030101010101" pitchFamily="2" charset="-122"/>
                      <a:cs typeface="Arial" panose="020B0604020202020204" pitchFamily="34" charset="0"/>
                    </a:rPr>
                    <a:t>全血</a:t>
                  </a:r>
                </a:p>
              </p:txBody>
            </p:sp>
            <p:sp>
              <p:nvSpPr>
                <p:cNvPr id="11" name="文本框 10"/>
                <p:cNvSpPr txBox="1"/>
                <p:nvPr/>
              </p:nvSpPr>
              <p:spPr>
                <a:xfrm>
                  <a:off x="6598" y="6223"/>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 性 范 围</a:t>
                  </a:r>
                </a:p>
              </p:txBody>
            </p:sp>
            <p:sp>
              <p:nvSpPr>
                <p:cNvPr id="14" name="文本框 13"/>
                <p:cNvSpPr txBox="1"/>
                <p:nvPr/>
              </p:nvSpPr>
              <p:spPr>
                <a:xfrm>
                  <a:off x="6598" y="6898"/>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精  密  度</a:t>
                  </a:r>
                </a:p>
              </p:txBody>
            </p:sp>
            <p:sp>
              <p:nvSpPr>
                <p:cNvPr id="16" name="文本框 15"/>
                <p:cNvSpPr txBox="1"/>
                <p:nvPr/>
              </p:nvSpPr>
              <p:spPr>
                <a:xfrm>
                  <a:off x="8473" y="6898"/>
                  <a:ext cx="2268"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CV≤15%</a:t>
                  </a:r>
                </a:p>
              </p:txBody>
            </p:sp>
            <p:sp>
              <p:nvSpPr>
                <p:cNvPr id="17" name="文本框 16"/>
                <p:cNvSpPr txBox="1"/>
                <p:nvPr/>
              </p:nvSpPr>
              <p:spPr>
                <a:xfrm>
                  <a:off x="6598" y="7615"/>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灵  敏  度</a:t>
                  </a:r>
                </a:p>
              </p:txBody>
            </p:sp>
            <p:sp>
              <p:nvSpPr>
                <p:cNvPr id="18" name="文本框 17"/>
                <p:cNvSpPr txBox="1"/>
                <p:nvPr/>
              </p:nvSpPr>
              <p:spPr>
                <a:xfrm>
                  <a:off x="8473" y="7615"/>
                  <a:ext cx="2268"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a:t>
                  </a:r>
                  <a:r>
                    <a:rPr sz="1400" dirty="0">
                      <a:latin typeface="Arial" panose="020B0604020202020204" pitchFamily="34" charset="0"/>
                      <a:ea typeface="宋体" panose="02010600030101010101" pitchFamily="2" charset="-122"/>
                      <a:cs typeface="Arial" panose="020B0604020202020204" pitchFamily="34" charset="0"/>
                    </a:rPr>
                    <a:t>0.</a:t>
                  </a:r>
                  <a:r>
                    <a:rPr lang="en-US" altLang="zh-CN" sz="1400" dirty="0">
                      <a:latin typeface="Arial" panose="020B0604020202020204" pitchFamily="34" charset="0"/>
                      <a:ea typeface="宋体" panose="02010600030101010101" pitchFamily="2" charset="-122"/>
                      <a:cs typeface="Arial" panose="020B0604020202020204" pitchFamily="34" charset="0"/>
                    </a:rPr>
                    <a:t>2</a:t>
                  </a:r>
                  <a:r>
                    <a:rPr sz="1400" dirty="0">
                      <a:latin typeface="Arial" panose="020B0604020202020204" pitchFamily="34" charset="0"/>
                      <a:ea typeface="宋体" panose="02010600030101010101" pitchFamily="2" charset="-122"/>
                      <a:cs typeface="Arial" panose="020B0604020202020204" pitchFamily="34" charset="0"/>
                    </a:rPr>
                    <a:t>ng/</a:t>
                  </a:r>
                  <a:r>
                    <a:rPr lang="en-US" altLang="zh-CN" sz="1400" dirty="0">
                      <a:latin typeface="Arial" panose="020B0604020202020204" pitchFamily="34" charset="0"/>
                      <a:ea typeface="宋体" panose="02010600030101010101" pitchFamily="2" charset="-122"/>
                      <a:cs typeface="Arial" panose="020B0604020202020204" pitchFamily="34" charset="0"/>
                    </a:rPr>
                    <a:t>m</a:t>
                  </a:r>
                  <a:r>
                    <a:rPr sz="1400" dirty="0">
                      <a:latin typeface="Arial" panose="020B0604020202020204" pitchFamily="34" charset="0"/>
                      <a:ea typeface="宋体" panose="02010600030101010101" pitchFamily="2" charset="-122"/>
                      <a:cs typeface="Arial" panose="020B0604020202020204" pitchFamily="34" charset="0"/>
                    </a:rPr>
                    <a:t>L</a:t>
                  </a:r>
                </a:p>
              </p:txBody>
            </p:sp>
            <p:sp>
              <p:nvSpPr>
                <p:cNvPr id="23" name="文本框 22"/>
                <p:cNvSpPr txBox="1"/>
                <p:nvPr/>
              </p:nvSpPr>
              <p:spPr>
                <a:xfrm>
                  <a:off x="6598" y="8342"/>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加  样  量</a:t>
                  </a:r>
                </a:p>
              </p:txBody>
            </p:sp>
            <p:sp>
              <p:nvSpPr>
                <p:cNvPr id="26" name="文本框 25"/>
                <p:cNvSpPr txBox="1"/>
                <p:nvPr/>
              </p:nvSpPr>
              <p:spPr>
                <a:xfrm>
                  <a:off x="8473" y="8342"/>
                  <a:ext cx="2268"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a:t>
                  </a:r>
                  <a:r>
                    <a:rPr lang="zh-CN" altLang="zh-CN" sz="1400" dirty="0">
                      <a:latin typeface="Arial" panose="020B0604020202020204" pitchFamily="34" charset="0"/>
                      <a:ea typeface="宋体" panose="02010600030101010101" pitchFamily="2" charset="-122"/>
                      <a:cs typeface="Arial" panose="020B0604020202020204" pitchFamily="34" charset="0"/>
                    </a:rPr>
                    <a:t>μ</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L</a:t>
                  </a:r>
                </a:p>
              </p:txBody>
            </p:sp>
            <p:sp>
              <p:nvSpPr>
                <p:cNvPr id="32" name="文本框 31"/>
                <p:cNvSpPr txBox="1"/>
                <p:nvPr/>
              </p:nvSpPr>
              <p:spPr>
                <a:xfrm>
                  <a:off x="6598" y="9057"/>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Cut-off值</a:t>
                  </a:r>
                </a:p>
              </p:txBody>
            </p:sp>
            <p:sp>
              <p:nvSpPr>
                <p:cNvPr id="55" name="文本框 54"/>
                <p:cNvSpPr txBox="1"/>
                <p:nvPr/>
              </p:nvSpPr>
              <p:spPr>
                <a:xfrm>
                  <a:off x="6598" y="5489"/>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类 型</a:t>
                  </a:r>
                </a:p>
              </p:txBody>
            </p:sp>
            <p:sp>
              <p:nvSpPr>
                <p:cNvPr id="58" name="文本框 57"/>
                <p:cNvSpPr txBox="1"/>
                <p:nvPr/>
              </p:nvSpPr>
              <p:spPr>
                <a:xfrm>
                  <a:off x="6598" y="6223"/>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 性 范 围</a:t>
                  </a:r>
                </a:p>
              </p:txBody>
            </p:sp>
            <p:sp>
              <p:nvSpPr>
                <p:cNvPr id="63" name="文本框 62"/>
                <p:cNvSpPr txBox="1"/>
                <p:nvPr/>
              </p:nvSpPr>
              <p:spPr>
                <a:xfrm>
                  <a:off x="6598" y="6898"/>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精  密  度</a:t>
                  </a:r>
                </a:p>
              </p:txBody>
            </p:sp>
            <p:sp>
              <p:nvSpPr>
                <p:cNvPr id="68" name="文本框 67"/>
                <p:cNvSpPr txBox="1"/>
                <p:nvPr/>
              </p:nvSpPr>
              <p:spPr>
                <a:xfrm>
                  <a:off x="6598" y="7615"/>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检出限</a:t>
                  </a:r>
                </a:p>
              </p:txBody>
            </p:sp>
            <p:sp>
              <p:nvSpPr>
                <p:cNvPr id="70" name="文本框 69"/>
                <p:cNvSpPr txBox="1"/>
                <p:nvPr/>
              </p:nvSpPr>
              <p:spPr>
                <a:xfrm>
                  <a:off x="6598" y="8342"/>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72" name="文本框 71"/>
                <p:cNvSpPr txBox="1"/>
                <p:nvPr/>
              </p:nvSpPr>
              <p:spPr>
                <a:xfrm>
                  <a:off x="6598" y="9057"/>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Cut-off值</a:t>
                  </a:r>
                </a:p>
              </p:txBody>
            </p:sp>
          </p:grpSp>
          <p:grpSp>
            <p:nvGrpSpPr>
              <p:cNvPr id="33" name="组合 32"/>
              <p:cNvGrpSpPr/>
              <p:nvPr/>
            </p:nvGrpSpPr>
            <p:grpSpPr>
              <a:xfrm>
                <a:off x="6598" y="4759"/>
                <a:ext cx="4143" cy="5507"/>
                <a:chOff x="6598" y="4759"/>
                <a:chExt cx="4143" cy="5507"/>
              </a:xfrm>
            </p:grpSpPr>
            <p:sp>
              <p:nvSpPr>
                <p:cNvPr id="34" name="文本框 33"/>
                <p:cNvSpPr txBox="1"/>
                <p:nvPr/>
              </p:nvSpPr>
              <p:spPr>
                <a:xfrm>
                  <a:off x="7252" y="4759"/>
                  <a:ext cx="2616" cy="630"/>
                </a:xfrm>
                <a:prstGeom prst="rect">
                  <a:avLst/>
                </a:prstGeom>
                <a:noFill/>
              </p:spPr>
              <p:txBody>
                <a:bodyPr wrap="square" rtlCol="0">
                  <a:spAutoFit/>
                </a:bodyPr>
                <a:lstStyle/>
                <a:p>
                  <a:r>
                    <a:rPr lang="zh-CN" altLang="zh-CN" sz="2000" b="1" dirty="0">
                      <a:latin typeface="Arial" panose="020B0604020202020204" pitchFamily="34" charset="0"/>
                      <a:ea typeface="宋体" panose="02010600030101010101" pitchFamily="2" charset="-122"/>
                      <a:cs typeface="Arial" panose="020B0604020202020204" pitchFamily="34" charset="0"/>
                    </a:rPr>
                    <a:t>主要参数</a:t>
                  </a:r>
                </a:p>
              </p:txBody>
            </p:sp>
            <p:grpSp>
              <p:nvGrpSpPr>
                <p:cNvPr id="35" name="组合 34"/>
                <p:cNvGrpSpPr/>
                <p:nvPr/>
              </p:nvGrpSpPr>
              <p:grpSpPr>
                <a:xfrm>
                  <a:off x="6598" y="4795"/>
                  <a:ext cx="4143" cy="5471"/>
                  <a:chOff x="6778" y="7590"/>
                  <a:chExt cx="4143" cy="5471"/>
                </a:xfrm>
              </p:grpSpPr>
              <p:sp>
                <p:nvSpPr>
                  <p:cNvPr id="49" name="文本框 48"/>
                  <p:cNvSpPr txBox="1"/>
                  <p:nvPr/>
                </p:nvSpPr>
                <p:spPr>
                  <a:xfrm>
                    <a:off x="8653" y="12576"/>
                    <a:ext cx="2268" cy="485"/>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10min</a:t>
                    </a:r>
                  </a:p>
                </p:txBody>
              </p:sp>
              <p:pic>
                <p:nvPicPr>
                  <p:cNvPr id="75" name="图片 9" descr="445988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8" y="7590"/>
                    <a:ext cx="654" cy="625"/>
                  </a:xfrm>
                  <a:prstGeom prst="rect">
                    <a:avLst/>
                  </a:prstGeom>
                </p:spPr>
              </p:pic>
            </p:grpSp>
          </p:grpSp>
        </p:grpSp>
      </p:grpSp>
      <p:grpSp>
        <p:nvGrpSpPr>
          <p:cNvPr id="42" name="组合 41">
            <a:extLst>
              <a:ext uri="{FF2B5EF4-FFF2-40B4-BE49-F238E27FC236}">
                <a16:creationId xmlns:a16="http://schemas.microsoft.com/office/drawing/2014/main" id="{52C0E628-B2B4-498A-B022-59D8451E4A2A}"/>
              </a:ext>
            </a:extLst>
          </p:cNvPr>
          <p:cNvGrpSpPr/>
          <p:nvPr/>
        </p:nvGrpSpPr>
        <p:grpSpPr>
          <a:xfrm>
            <a:off x="558800" y="2060354"/>
            <a:ext cx="4222115" cy="1722120"/>
            <a:chOff x="307340" y="1181100"/>
            <a:chExt cx="4222115" cy="1722120"/>
          </a:xfrm>
        </p:grpSpPr>
        <p:grpSp>
          <p:nvGrpSpPr>
            <p:cNvPr id="31" name="组合 30">
              <a:extLst>
                <a:ext uri="{FF2B5EF4-FFF2-40B4-BE49-F238E27FC236}">
                  <a16:creationId xmlns:a16="http://schemas.microsoft.com/office/drawing/2014/main" id="{BD68D372-3C55-4315-95F6-2F38C3F267B2}"/>
                </a:ext>
              </a:extLst>
            </p:cNvPr>
            <p:cNvGrpSpPr/>
            <p:nvPr/>
          </p:nvGrpSpPr>
          <p:grpSpPr>
            <a:xfrm>
              <a:off x="895985" y="1709420"/>
              <a:ext cx="3368675" cy="275590"/>
              <a:chOff x="895985" y="1709420"/>
              <a:chExt cx="3368675" cy="275590"/>
            </a:xfrm>
          </p:grpSpPr>
          <p:pic>
            <p:nvPicPr>
              <p:cNvPr id="20" name="图片 19"/>
              <p:cNvPicPr/>
              <p:nvPr/>
            </p:nvPicPr>
            <p:blipFill>
              <a:blip r:embed="rId7"/>
              <a:stretch>
                <a:fillRect/>
              </a:stretch>
            </p:blipFill>
            <p:spPr>
              <a:xfrm>
                <a:off x="895985" y="1785620"/>
                <a:ext cx="142875" cy="123825"/>
              </a:xfrm>
              <a:prstGeom prst="rect">
                <a:avLst/>
              </a:prstGeom>
              <a:noFill/>
              <a:ln w="9525">
                <a:noFill/>
              </a:ln>
            </p:spPr>
          </p:pic>
          <p:sp>
            <p:nvSpPr>
              <p:cNvPr id="76" name="文本框 75"/>
              <p:cNvSpPr txBox="1"/>
              <p:nvPr/>
            </p:nvSpPr>
            <p:spPr>
              <a:xfrm>
                <a:off x="1066800" y="1709420"/>
                <a:ext cx="3197860" cy="275590"/>
              </a:xfrm>
              <a:prstGeom prst="rect">
                <a:avLst/>
              </a:prstGeom>
              <a:noFill/>
            </p:spPr>
            <p:txBody>
              <a:bodyPr wrap="square" rtlCol="0">
                <a:spAutoFit/>
              </a:bodyPr>
              <a:lstStyle/>
              <a:p>
                <a:r>
                  <a:rPr lang="zh-CN" altLang="en-US" sz="1200">
                    <a:latin typeface="Arial" panose="020B0604020202020204" pitchFamily="34" charset="0"/>
                    <a:ea typeface="宋体" panose="02010600030101010101" pitchFamily="2" charset="-122"/>
                    <a:cs typeface="Arial" panose="020B0604020202020204" pitchFamily="34" charset="0"/>
                  </a:rPr>
                  <a:t>细菌感染和病毒感染的早期鉴别诊断</a:t>
                </a:r>
              </a:p>
            </p:txBody>
          </p:sp>
        </p:grpSp>
        <p:grpSp>
          <p:nvGrpSpPr>
            <p:cNvPr id="40" name="组合 39">
              <a:extLst>
                <a:ext uri="{FF2B5EF4-FFF2-40B4-BE49-F238E27FC236}">
                  <a16:creationId xmlns:a16="http://schemas.microsoft.com/office/drawing/2014/main" id="{1262991D-DF0B-492B-93E1-03A841126B70}"/>
                </a:ext>
              </a:extLst>
            </p:cNvPr>
            <p:cNvGrpSpPr/>
            <p:nvPr/>
          </p:nvGrpSpPr>
          <p:grpSpPr>
            <a:xfrm>
              <a:off x="307340" y="1181100"/>
              <a:ext cx="4222115" cy="1492568"/>
              <a:chOff x="307340" y="1181100"/>
              <a:chExt cx="4222115" cy="1492568"/>
            </a:xfrm>
          </p:grpSpPr>
          <p:grpSp>
            <p:nvGrpSpPr>
              <p:cNvPr id="30" name="组合 29">
                <a:extLst>
                  <a:ext uri="{FF2B5EF4-FFF2-40B4-BE49-F238E27FC236}">
                    <a16:creationId xmlns:a16="http://schemas.microsoft.com/office/drawing/2014/main" id="{EF5344D4-589D-496F-889D-032A09313F1E}"/>
                  </a:ext>
                </a:extLst>
              </p:cNvPr>
              <p:cNvGrpSpPr/>
              <p:nvPr/>
            </p:nvGrpSpPr>
            <p:grpSpPr>
              <a:xfrm>
                <a:off x="895985" y="1938973"/>
                <a:ext cx="3633470" cy="275590"/>
                <a:chOff x="895985" y="1909445"/>
                <a:chExt cx="3633470" cy="275590"/>
              </a:xfrm>
            </p:grpSpPr>
            <p:pic>
              <p:nvPicPr>
                <p:cNvPr id="21" name="图片 20"/>
                <p:cNvPicPr/>
                <p:nvPr/>
              </p:nvPicPr>
              <p:blipFill>
                <a:blip r:embed="rId7"/>
                <a:stretch>
                  <a:fillRect/>
                </a:stretch>
              </p:blipFill>
              <p:spPr>
                <a:xfrm>
                  <a:off x="895985" y="1993265"/>
                  <a:ext cx="142875" cy="123825"/>
                </a:xfrm>
                <a:prstGeom prst="rect">
                  <a:avLst/>
                </a:prstGeom>
                <a:noFill/>
                <a:ln w="9525">
                  <a:noFill/>
                </a:ln>
              </p:spPr>
            </p:pic>
            <p:sp>
              <p:nvSpPr>
                <p:cNvPr id="77" name="文本框 76"/>
                <p:cNvSpPr txBox="1"/>
                <p:nvPr/>
              </p:nvSpPr>
              <p:spPr>
                <a:xfrm>
                  <a:off x="1066800" y="1909445"/>
                  <a:ext cx="3462655" cy="275590"/>
                </a:xfrm>
                <a:prstGeom prst="rect">
                  <a:avLst/>
                </a:prstGeom>
                <a:noFill/>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脓毒症的诊断和鉴别诊断</a:t>
                  </a:r>
                </a:p>
              </p:txBody>
            </p:sp>
          </p:grpSp>
          <p:grpSp>
            <p:nvGrpSpPr>
              <p:cNvPr id="38" name="组合 37">
                <a:extLst>
                  <a:ext uri="{FF2B5EF4-FFF2-40B4-BE49-F238E27FC236}">
                    <a16:creationId xmlns:a16="http://schemas.microsoft.com/office/drawing/2014/main" id="{A32C4811-BDFB-4603-9A9C-0CFA2DF620FD}"/>
                  </a:ext>
                </a:extLst>
              </p:cNvPr>
              <p:cNvGrpSpPr/>
              <p:nvPr/>
            </p:nvGrpSpPr>
            <p:grpSpPr>
              <a:xfrm>
                <a:off x="307340" y="1181100"/>
                <a:ext cx="3589020" cy="1492568"/>
                <a:chOff x="307340" y="1181100"/>
                <a:chExt cx="3589020" cy="1492568"/>
              </a:xfrm>
            </p:grpSpPr>
            <p:grpSp>
              <p:nvGrpSpPr>
                <p:cNvPr id="25" name="组合 24"/>
                <p:cNvGrpSpPr/>
                <p:nvPr/>
              </p:nvGrpSpPr>
              <p:grpSpPr>
                <a:xfrm>
                  <a:off x="307340" y="1181100"/>
                  <a:ext cx="2132965" cy="476250"/>
                  <a:chOff x="746" y="2048"/>
                  <a:chExt cx="3359" cy="750"/>
                </a:xfrm>
              </p:grpSpPr>
              <p:pic>
                <p:nvPicPr>
                  <p:cNvPr id="13" name="图片 1"/>
                  <p:cNvPicPr>
                    <a:picLocks noChangeAspect="1"/>
                  </p:cNvPicPr>
                  <p:nvPr/>
                </p:nvPicPr>
                <p:blipFill>
                  <a:blip r:embed="rId8"/>
                  <a:stretch>
                    <a:fillRect/>
                  </a:stretch>
                </p:blipFill>
                <p:spPr>
                  <a:xfrm>
                    <a:off x="746" y="2048"/>
                    <a:ext cx="1196" cy="751"/>
                  </a:xfrm>
                  <a:prstGeom prst="rect">
                    <a:avLst/>
                  </a:prstGeom>
                  <a:noFill/>
                  <a:ln w="9525">
                    <a:noFill/>
                  </a:ln>
                </p:spPr>
              </p:pic>
              <p:sp>
                <p:nvSpPr>
                  <p:cNvPr id="15" name="文本框 14"/>
                  <p:cNvSpPr txBox="1"/>
                  <p:nvPr/>
                </p:nvSpPr>
                <p:spPr>
                  <a:xfrm>
                    <a:off x="1771" y="2109"/>
                    <a:ext cx="2335"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临床意义</a:t>
                    </a:r>
                  </a:p>
                </p:txBody>
              </p:sp>
            </p:grpSp>
            <p:grpSp>
              <p:nvGrpSpPr>
                <p:cNvPr id="19" name="组合 18">
                  <a:extLst>
                    <a:ext uri="{FF2B5EF4-FFF2-40B4-BE49-F238E27FC236}">
                      <a16:creationId xmlns:a16="http://schemas.microsoft.com/office/drawing/2014/main" id="{DD5C2445-68A6-48F0-8A3D-B645435DBDAF}"/>
                    </a:ext>
                  </a:extLst>
                </p:cNvPr>
                <p:cNvGrpSpPr/>
                <p:nvPr/>
              </p:nvGrpSpPr>
              <p:grpSpPr>
                <a:xfrm>
                  <a:off x="895985" y="2168526"/>
                  <a:ext cx="2697480" cy="275590"/>
                  <a:chOff x="895985" y="2152015"/>
                  <a:chExt cx="2697480" cy="275590"/>
                </a:xfrm>
              </p:grpSpPr>
              <p:pic>
                <p:nvPicPr>
                  <p:cNvPr id="22" name="图片 21"/>
                  <p:cNvPicPr/>
                  <p:nvPr/>
                </p:nvPicPr>
                <p:blipFill>
                  <a:blip r:embed="rId7"/>
                  <a:stretch>
                    <a:fillRect/>
                  </a:stretch>
                </p:blipFill>
                <p:spPr>
                  <a:xfrm>
                    <a:off x="895985" y="2227580"/>
                    <a:ext cx="142875" cy="123825"/>
                  </a:xfrm>
                  <a:prstGeom prst="rect">
                    <a:avLst/>
                  </a:prstGeom>
                  <a:noFill/>
                  <a:ln w="9525">
                    <a:noFill/>
                  </a:ln>
                </p:spPr>
              </p:pic>
              <p:sp>
                <p:nvSpPr>
                  <p:cNvPr id="78" name="文本框 77"/>
                  <p:cNvSpPr txBox="1"/>
                  <p:nvPr/>
                </p:nvSpPr>
                <p:spPr>
                  <a:xfrm>
                    <a:off x="1042035" y="2152015"/>
                    <a:ext cx="2551430" cy="275590"/>
                  </a:xfrm>
                  <a:prstGeom prst="rect">
                    <a:avLst/>
                  </a:prstGeom>
                  <a:noFill/>
                </p:spPr>
                <p:txBody>
                  <a:bodyPr wrap="square" rtlCol="0">
                    <a:spAutoFit/>
                  </a:bodyPr>
                  <a:lstStyle/>
                  <a:p>
                    <a:r>
                      <a:rPr lang="zh-CN" altLang="en-US" sz="1200" dirty="0">
                        <a:latin typeface="Arial" panose="020B0604020202020204" pitchFamily="34" charset="0"/>
                        <a:ea typeface="宋体" panose="02010600030101010101" pitchFamily="2" charset="-122"/>
                        <a:cs typeface="Arial" panose="020B0604020202020204" pitchFamily="34" charset="0"/>
                      </a:rPr>
                      <a:t>抗生素治疗效果的评估</a:t>
                    </a:r>
                  </a:p>
                </p:txBody>
              </p:sp>
            </p:grpSp>
            <p:grpSp>
              <p:nvGrpSpPr>
                <p:cNvPr id="12" name="组合 11">
                  <a:extLst>
                    <a:ext uri="{FF2B5EF4-FFF2-40B4-BE49-F238E27FC236}">
                      <a16:creationId xmlns:a16="http://schemas.microsoft.com/office/drawing/2014/main" id="{06A7991F-ECE5-4F2D-B34D-4A01236D8A82}"/>
                    </a:ext>
                  </a:extLst>
                </p:cNvPr>
                <p:cNvGrpSpPr/>
                <p:nvPr/>
              </p:nvGrpSpPr>
              <p:grpSpPr>
                <a:xfrm>
                  <a:off x="895985" y="2398078"/>
                  <a:ext cx="3000375" cy="275590"/>
                  <a:chOff x="895985" y="2409190"/>
                  <a:chExt cx="3000375" cy="275590"/>
                </a:xfrm>
              </p:grpSpPr>
              <p:pic>
                <p:nvPicPr>
                  <p:cNvPr id="79" name="图片 78"/>
                  <p:cNvPicPr/>
                  <p:nvPr/>
                </p:nvPicPr>
                <p:blipFill>
                  <a:blip r:embed="rId7"/>
                  <a:stretch>
                    <a:fillRect/>
                  </a:stretch>
                </p:blipFill>
                <p:spPr>
                  <a:xfrm>
                    <a:off x="895985" y="2494280"/>
                    <a:ext cx="142875" cy="123825"/>
                  </a:xfrm>
                  <a:prstGeom prst="rect">
                    <a:avLst/>
                  </a:prstGeom>
                  <a:noFill/>
                  <a:ln w="9525">
                    <a:noFill/>
                  </a:ln>
                </p:spPr>
              </p:pic>
              <p:sp>
                <p:nvSpPr>
                  <p:cNvPr id="81" name="文本框 80"/>
                  <p:cNvSpPr txBox="1"/>
                  <p:nvPr/>
                </p:nvSpPr>
                <p:spPr>
                  <a:xfrm>
                    <a:off x="1038860" y="2409190"/>
                    <a:ext cx="2857500" cy="275590"/>
                  </a:xfrm>
                  <a:prstGeom prst="rect">
                    <a:avLst/>
                  </a:prstGeom>
                  <a:noFill/>
                </p:spPr>
                <p:txBody>
                  <a:bodyPr wrap="square" rtlCol="0">
                    <a:spAutoFit/>
                  </a:bodyPr>
                  <a:lstStyle/>
                  <a:p>
                    <a:pPr algn="l"/>
                    <a:r>
                      <a:rPr lang="zh-CN" altLang="en-US" sz="1200" dirty="0">
                        <a:latin typeface="Arial" panose="020B0604020202020204" pitchFamily="34" charset="0"/>
                        <a:ea typeface="宋体" panose="02010600030101010101" pitchFamily="2" charset="-122"/>
                        <a:cs typeface="Arial" panose="020B0604020202020204" pitchFamily="34" charset="0"/>
                      </a:rPr>
                      <a:t>儿科感染性疾病快速诊断</a:t>
                    </a:r>
                  </a:p>
                </p:txBody>
              </p:sp>
            </p:grpSp>
          </p:grpSp>
        </p:grpSp>
        <p:grpSp>
          <p:nvGrpSpPr>
            <p:cNvPr id="3" name="组合 2">
              <a:extLst>
                <a:ext uri="{FF2B5EF4-FFF2-40B4-BE49-F238E27FC236}">
                  <a16:creationId xmlns:a16="http://schemas.microsoft.com/office/drawing/2014/main" id="{1EC53BCE-548E-4E99-8CA2-1C7654E72F72}"/>
                </a:ext>
              </a:extLst>
            </p:cNvPr>
            <p:cNvGrpSpPr/>
            <p:nvPr/>
          </p:nvGrpSpPr>
          <p:grpSpPr>
            <a:xfrm>
              <a:off x="895985" y="2627630"/>
              <a:ext cx="3608705" cy="275590"/>
              <a:chOff x="895985" y="2627630"/>
              <a:chExt cx="3608705" cy="275590"/>
            </a:xfrm>
          </p:grpSpPr>
          <p:pic>
            <p:nvPicPr>
              <p:cNvPr id="80" name="图片 79"/>
              <p:cNvPicPr/>
              <p:nvPr/>
            </p:nvPicPr>
            <p:blipFill>
              <a:blip r:embed="rId7"/>
              <a:stretch>
                <a:fillRect/>
              </a:stretch>
            </p:blipFill>
            <p:spPr>
              <a:xfrm>
                <a:off x="895985" y="2693035"/>
                <a:ext cx="142875" cy="123825"/>
              </a:xfrm>
              <a:prstGeom prst="rect">
                <a:avLst/>
              </a:prstGeom>
              <a:noFill/>
              <a:ln w="9525">
                <a:noFill/>
              </a:ln>
            </p:spPr>
          </p:pic>
          <p:sp>
            <p:nvSpPr>
              <p:cNvPr id="82" name="文本框 81"/>
              <p:cNvSpPr txBox="1"/>
              <p:nvPr/>
            </p:nvSpPr>
            <p:spPr>
              <a:xfrm>
                <a:off x="1042035" y="2627630"/>
                <a:ext cx="3462655" cy="275590"/>
              </a:xfrm>
              <a:prstGeom prst="rect">
                <a:avLst/>
              </a:prstGeom>
              <a:noFill/>
            </p:spPr>
            <p:txBody>
              <a:bodyPr wrap="square" rtlCol="0">
                <a:spAutoFit/>
              </a:bodyPr>
              <a:lstStyle/>
              <a:p>
                <a:r>
                  <a:rPr lang="zh-CN" altLang="en-US" sz="1200">
                    <a:latin typeface="Arial" panose="020B0604020202020204" pitchFamily="34" charset="0"/>
                    <a:ea typeface="宋体" panose="02010600030101010101" pitchFamily="2" charset="-122"/>
                    <a:cs typeface="Arial" panose="020B0604020202020204" pitchFamily="34" charset="0"/>
                  </a:rPr>
                  <a:t>大手术和严重创伤患者细菌感染并发症</a:t>
                </a:r>
              </a:p>
            </p:txBody>
          </p:sp>
        </p:grpSp>
      </p:grpSp>
      <p:sp>
        <p:nvSpPr>
          <p:cNvPr id="69" name="矩形 68">
            <a:extLst>
              <a:ext uri="{FF2B5EF4-FFF2-40B4-BE49-F238E27FC236}">
                <a16:creationId xmlns:a16="http://schemas.microsoft.com/office/drawing/2014/main" id="{1791DAB8-E265-4FA2-914C-CA0E8A3AABD1}"/>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pic>
        <p:nvPicPr>
          <p:cNvPr id="36" name="图片 35">
            <a:extLst>
              <a:ext uri="{FF2B5EF4-FFF2-40B4-BE49-F238E27FC236}">
                <a16:creationId xmlns:a16="http://schemas.microsoft.com/office/drawing/2014/main" id="{B8667ADD-7951-451D-B708-645BE84EDD04}"/>
              </a:ext>
            </a:extLst>
          </p:cNvPr>
          <p:cNvPicPr>
            <a:picLocks noChangeAspect="1"/>
          </p:cNvPicPr>
          <p:nvPr/>
        </p:nvPicPr>
        <p:blipFill>
          <a:blip r:embed="rId9"/>
          <a:stretch>
            <a:fillRect/>
          </a:stretch>
        </p:blipFill>
        <p:spPr>
          <a:xfrm>
            <a:off x="4252228" y="1583391"/>
            <a:ext cx="2867019" cy="2019916"/>
          </a:xfrm>
          <a:prstGeom prst="rect">
            <a:avLst/>
          </a:prstGeom>
        </p:spPr>
      </p:pic>
      <p:sp>
        <p:nvSpPr>
          <p:cNvPr id="71" name="文本框 70">
            <a:extLst>
              <a:ext uri="{FF2B5EF4-FFF2-40B4-BE49-F238E27FC236}">
                <a16:creationId xmlns:a16="http://schemas.microsoft.com/office/drawing/2014/main" id="{CF767A8B-A562-4FA1-B31E-A6572C8BA424}"/>
              </a:ext>
            </a:extLst>
          </p:cNvPr>
          <p:cNvSpPr txBox="1"/>
          <p:nvPr/>
        </p:nvSpPr>
        <p:spPr>
          <a:xfrm>
            <a:off x="629166" y="1092575"/>
            <a:ext cx="3775393" cy="584775"/>
          </a:xfrm>
          <a:prstGeom prst="rect">
            <a:avLst/>
          </a:prstGeom>
          <a:noFill/>
        </p:spPr>
        <p:txBody>
          <a:bodyPr wrap="none" rtlCol="0">
            <a:spAutoFit/>
          </a:bodyPr>
          <a:lstStyle/>
          <a:p>
            <a:r>
              <a:rPr lang="zh-CN" altLang="en-US" sz="1600" dirty="0">
                <a:latin typeface="宋体" panose="02010600030101010101" pitchFamily="2" charset="-122"/>
                <a:ea typeface="宋体" panose="02010600030101010101" pitchFamily="2" charset="-122"/>
              </a:rPr>
              <a:t>公认的细菌感染</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脓毒血症的生物标志物</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指导抗生素合理使用的首选指标</a:t>
            </a:r>
          </a:p>
        </p:txBody>
      </p:sp>
      <p:sp>
        <p:nvSpPr>
          <p:cNvPr id="73" name="矩形 72">
            <a:extLst>
              <a:ext uri="{FF2B5EF4-FFF2-40B4-BE49-F238E27FC236}">
                <a16:creationId xmlns:a16="http://schemas.microsoft.com/office/drawing/2014/main" id="{7BD949A9-3268-4675-9918-96C9FCAB3292}"/>
              </a:ext>
            </a:extLst>
          </p:cNvPr>
          <p:cNvSpPr/>
          <p:nvPr/>
        </p:nvSpPr>
        <p:spPr>
          <a:xfrm>
            <a:off x="4851571" y="586105"/>
            <a:ext cx="2383986" cy="369332"/>
          </a:xfrm>
          <a:prstGeom prst="rect">
            <a:avLst/>
          </a:prstGeom>
        </p:spPr>
        <p:txBody>
          <a:bodyPr wrap="none">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粤械注准</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20192401076</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7" name="图片 36">
            <a:extLst>
              <a:ext uri="{FF2B5EF4-FFF2-40B4-BE49-F238E27FC236}">
                <a16:creationId xmlns:a16="http://schemas.microsoft.com/office/drawing/2014/main" id="{CF930D21-29A4-4C29-B472-8A0B28A0E424}"/>
              </a:ext>
            </a:extLst>
          </p:cNvPr>
          <p:cNvPicPr>
            <a:picLocks noChangeAspect="1"/>
          </p:cNvPicPr>
          <p:nvPr/>
        </p:nvPicPr>
        <p:blipFill rotWithShape="1">
          <a:blip r:embed="rId10"/>
          <a:srcRect r="4037"/>
          <a:stretch/>
        </p:blipFill>
        <p:spPr>
          <a:xfrm>
            <a:off x="312875" y="4747199"/>
            <a:ext cx="3834945" cy="3500499"/>
          </a:xfrm>
          <a:prstGeom prst="rect">
            <a:avLst/>
          </a:prstGeom>
        </p:spPr>
      </p:pic>
      <p:sp>
        <p:nvSpPr>
          <p:cNvPr id="24" name="文本框 23">
            <a:extLst>
              <a:ext uri="{FF2B5EF4-FFF2-40B4-BE49-F238E27FC236}">
                <a16:creationId xmlns:a16="http://schemas.microsoft.com/office/drawing/2014/main" id="{F9911F29-FE93-4B2D-AA49-4B752DFAFD3A}"/>
              </a:ext>
            </a:extLst>
          </p:cNvPr>
          <p:cNvSpPr txBox="1"/>
          <p:nvPr/>
        </p:nvSpPr>
        <p:spPr>
          <a:xfrm>
            <a:off x="3324551" y="9534088"/>
            <a:ext cx="1080008" cy="307777"/>
          </a:xfrm>
          <a:prstGeom prst="rect">
            <a:avLst/>
          </a:prstGeom>
          <a:solidFill>
            <a:srgbClr val="FFC000"/>
          </a:solidFill>
          <a:ln>
            <a:no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C9E61B9-28B4-4278-9597-649B6F1C9BE5}"/>
              </a:ext>
            </a:extLst>
          </p:cNvPr>
          <p:cNvPicPr>
            <a:picLocks noChangeAspect="1"/>
          </p:cNvPicPr>
          <p:nvPr/>
        </p:nvPicPr>
        <p:blipFill>
          <a:blip r:embed="rId3"/>
          <a:stretch>
            <a:fillRect/>
          </a:stretch>
        </p:blipFill>
        <p:spPr>
          <a:xfrm>
            <a:off x="5335728" y="1066373"/>
            <a:ext cx="1826817" cy="3647548"/>
          </a:xfrm>
          <a:prstGeom prst="rect">
            <a:avLst/>
          </a:prstGeom>
        </p:spPr>
      </p:pic>
      <p:graphicFrame>
        <p:nvGraphicFramePr>
          <p:cNvPr id="77" name="图表 76">
            <a:extLst>
              <a:ext uri="{FF2B5EF4-FFF2-40B4-BE49-F238E27FC236}">
                <a16:creationId xmlns:a16="http://schemas.microsoft.com/office/drawing/2014/main" id="{EAEBC246-EDAE-4FA6-A9FA-AF7A05A396A8}"/>
              </a:ext>
            </a:extLst>
          </p:cNvPr>
          <p:cNvGraphicFramePr>
            <a:graphicFrameLocks/>
          </p:cNvGraphicFramePr>
          <p:nvPr>
            <p:extLst>
              <p:ext uri="{D42A27DB-BD31-4B8C-83A1-F6EECF244321}">
                <p14:modId xmlns:p14="http://schemas.microsoft.com/office/powerpoint/2010/main" val="3517990781"/>
              </p:ext>
            </p:extLst>
          </p:nvPr>
        </p:nvGraphicFramePr>
        <p:xfrm>
          <a:off x="85859" y="5055759"/>
          <a:ext cx="4007986" cy="4104153"/>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p:cNvSpPr txBox="1"/>
          <p:nvPr/>
        </p:nvSpPr>
        <p:spPr>
          <a:xfrm>
            <a:off x="454660" y="238097"/>
            <a:ext cx="6343015" cy="460375"/>
          </a:xfrm>
          <a:prstGeom prst="rect">
            <a:avLst/>
          </a:prstGeom>
          <a:solidFill>
            <a:schemeClr val="accent4">
              <a:lumMod val="60000"/>
              <a:lumOff val="40000"/>
            </a:schemeClr>
          </a:solidFill>
          <a:ln>
            <a:solidFill>
              <a:srgbClr val="FFFF00"/>
            </a:solidFill>
          </a:ln>
        </p:spPr>
        <p:txBody>
          <a:bodyPr wrap="square" rtlCol="0">
            <a:spAutoFit/>
          </a:bodyPr>
          <a:lstStyle/>
          <a:p>
            <a:pPr lvl="0" algn="l"/>
            <a:r>
              <a:rPr lang="zh-CN" altLang="en-US" sz="2400" dirty="0">
                <a:latin typeface="Arial" panose="020B0604020202020204" pitchFamily="34" charset="0"/>
                <a:ea typeface="宋体" panose="02010600030101010101" pitchFamily="2" charset="-122"/>
                <a:cs typeface="Arial" panose="020B0604020202020204" pitchFamily="34" charset="0"/>
                <a:sym typeface="+mn-ea"/>
              </a:rPr>
              <a:t>血清淀粉样蛋白A（</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SAA</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a:t>
            </a:r>
          </a:p>
        </p:txBody>
      </p:sp>
      <p:sp>
        <p:nvSpPr>
          <p:cNvPr id="9" name="矩形 8"/>
          <p:cNvSpPr/>
          <p:nvPr/>
        </p:nvSpPr>
        <p:spPr>
          <a:xfrm>
            <a:off x="6868160" y="238097"/>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4" name="组合 3"/>
          <p:cNvGrpSpPr/>
          <p:nvPr/>
        </p:nvGrpSpPr>
        <p:grpSpPr>
          <a:xfrm>
            <a:off x="558800" y="9611408"/>
            <a:ext cx="6767830" cy="307717"/>
            <a:chOff x="680" y="14917"/>
            <a:chExt cx="10658" cy="718"/>
          </a:xfrm>
        </p:grpSpPr>
        <p:sp>
          <p:nvSpPr>
            <p:cNvPr id="6" name="文本框 5"/>
            <p:cNvSpPr txBox="1"/>
            <p:nvPr/>
          </p:nvSpPr>
          <p:spPr>
            <a:xfrm>
              <a:off x="5159" y="14917"/>
              <a:ext cx="1701" cy="718"/>
            </a:xfrm>
            <a:prstGeom prst="rect">
              <a:avLst/>
            </a:prstGeom>
            <a:solidFill>
              <a:srgbClr val="FFC000"/>
            </a:solidFill>
            <a:ln>
              <a:solidFill>
                <a:schemeClr val="bg1"/>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4</a:t>
              </a:r>
            </a:p>
          </p:txBody>
        </p:sp>
        <p:cxnSp>
          <p:nvCxnSpPr>
            <p:cNvPr id="7" name="直接连接符 6"/>
            <p:cNvCxnSpPr/>
            <p:nvPr/>
          </p:nvCxnSpPr>
          <p:spPr>
            <a:xfrm>
              <a:off x="680" y="15505"/>
              <a:ext cx="10658" cy="0"/>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5638" y="5204572"/>
            <a:ext cx="1804670" cy="398780"/>
            <a:chOff x="1163" y="5042"/>
            <a:chExt cx="2842" cy="628"/>
          </a:xfrm>
        </p:grpSpPr>
        <p:sp>
          <p:nvSpPr>
            <p:cNvPr id="27" name="文本框 26"/>
            <p:cNvSpPr txBox="1"/>
            <p:nvPr/>
          </p:nvSpPr>
          <p:spPr>
            <a:xfrm>
              <a:off x="1822" y="5042"/>
              <a:ext cx="2183"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对照实验</a:t>
              </a:r>
            </a:p>
          </p:txBody>
        </p:sp>
        <p:sp>
          <p:nvSpPr>
            <p:cNvPr id="28" name="同心圆 1"/>
            <p:cNvSpPr/>
            <p:nvPr/>
          </p:nvSpPr>
          <p:spPr>
            <a:xfrm>
              <a:off x="1163" y="5123"/>
              <a:ext cx="499" cy="466"/>
            </a:xfrm>
            <a:prstGeom prst="donut">
              <a:avLst/>
            </a:prstGeom>
          </p:spPr>
          <p:style>
            <a:lnRef idx="3">
              <a:schemeClr val="lt1"/>
            </a:lnRef>
            <a:fillRef idx="1">
              <a:schemeClr val="accent4"/>
            </a:fillRef>
            <a:effectRef idx="1">
              <a:schemeClr val="accent4"/>
            </a:effectRef>
            <a:fontRef idx="minor">
              <a:schemeClr val="lt1"/>
            </a:fontRef>
          </p:style>
        </p:sp>
      </p:grpSp>
      <p:grpSp>
        <p:nvGrpSpPr>
          <p:cNvPr id="67" name="组合 66"/>
          <p:cNvGrpSpPr/>
          <p:nvPr/>
        </p:nvGrpSpPr>
        <p:grpSpPr>
          <a:xfrm>
            <a:off x="365283" y="8641422"/>
            <a:ext cx="6900545" cy="1053465"/>
            <a:chOff x="713" y="13335"/>
            <a:chExt cx="10867" cy="1659"/>
          </a:xfrm>
        </p:grpSpPr>
        <p:grpSp>
          <p:nvGrpSpPr>
            <p:cNvPr id="59" name="组合 58"/>
            <p:cNvGrpSpPr/>
            <p:nvPr/>
          </p:nvGrpSpPr>
          <p:grpSpPr>
            <a:xfrm>
              <a:off x="713" y="13335"/>
              <a:ext cx="3063" cy="738"/>
              <a:chOff x="888" y="12630"/>
              <a:chExt cx="3063" cy="738"/>
            </a:xfrm>
          </p:grpSpPr>
          <p:pic>
            <p:nvPicPr>
              <p:cNvPr id="60" name="图片 59" descr="348137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 y="12630"/>
                <a:ext cx="738" cy="738"/>
              </a:xfrm>
              <a:prstGeom prst="rect">
                <a:avLst/>
              </a:prstGeom>
            </p:spPr>
          </p:pic>
          <p:sp>
            <p:nvSpPr>
              <p:cNvPr id="65" name="文本框 64"/>
              <p:cNvSpPr txBox="1"/>
              <p:nvPr/>
            </p:nvSpPr>
            <p:spPr>
              <a:xfrm>
                <a:off x="1626" y="12740"/>
                <a:ext cx="2325"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应用科室</a:t>
                </a:r>
              </a:p>
            </p:txBody>
          </p:sp>
        </p:grpSp>
        <p:sp>
          <p:nvSpPr>
            <p:cNvPr id="66" name="文本框 65"/>
            <p:cNvSpPr txBox="1"/>
            <p:nvPr/>
          </p:nvSpPr>
          <p:spPr>
            <a:xfrm>
              <a:off x="1275" y="14073"/>
              <a:ext cx="10305" cy="921"/>
            </a:xfrm>
            <a:prstGeom prst="rect">
              <a:avLst/>
            </a:prstGeom>
            <a:noFill/>
          </p:spPr>
          <p:txBody>
            <a:bodyPr wrap="square" rtlCol="0">
              <a:spAutoFit/>
            </a:bodyPr>
            <a:lstStyle/>
            <a:p>
              <a:r>
                <a:rPr lang="zh-CN" altLang="zh-CN" sz="1600" dirty="0">
                  <a:latin typeface="Arial" panose="020B0604020202020204" pitchFamily="34" charset="0"/>
                  <a:ea typeface="宋体" panose="02010600030101010101" pitchFamily="2" charset="-122"/>
                  <a:cs typeface="Arial" panose="020B0604020202020204" pitchFamily="34" charset="0"/>
                </a:rPr>
                <a:t>检验科、急诊科、</a:t>
              </a:r>
              <a:r>
                <a:rPr lang="en-US" altLang="zh-CN" sz="1600" dirty="0">
                  <a:latin typeface="Arial" panose="020B0604020202020204" pitchFamily="34" charset="0"/>
                  <a:ea typeface="宋体" panose="02010600030101010101" pitchFamily="2" charset="-122"/>
                  <a:cs typeface="Arial" panose="020B0604020202020204" pitchFamily="34" charset="0"/>
                </a:rPr>
                <a:t>ICU</a:t>
              </a:r>
              <a:r>
                <a:rPr lang="zh-CN" altLang="en-US" sz="1600" dirty="0">
                  <a:latin typeface="Arial" panose="020B0604020202020204" pitchFamily="34" charset="0"/>
                  <a:ea typeface="宋体" panose="02010600030101010101" pitchFamily="2" charset="-122"/>
                  <a:cs typeface="Arial" panose="020B0604020202020204" pitchFamily="34" charset="0"/>
                </a:rPr>
                <a:t>、儿科</a:t>
              </a:r>
              <a:r>
                <a:rPr lang="en-US" altLang="zh-CN" sz="1600" dirty="0">
                  <a:latin typeface="Arial" panose="020B0604020202020204" pitchFamily="34" charset="0"/>
                  <a:ea typeface="宋体" panose="02010600030101010101" pitchFamily="2" charset="-122"/>
                  <a:cs typeface="Arial" panose="020B0604020202020204" pitchFamily="34" charset="0"/>
                </a:rPr>
                <a:t>/</a:t>
              </a:r>
              <a:r>
                <a:rPr lang="zh-CN" altLang="en-US" sz="1600" dirty="0">
                  <a:latin typeface="Arial" panose="020B0604020202020204" pitchFamily="34" charset="0"/>
                  <a:ea typeface="宋体" panose="02010600030101010101" pitchFamily="2" charset="-122"/>
                  <a:cs typeface="Arial" panose="020B0604020202020204" pitchFamily="34" charset="0"/>
                </a:rPr>
                <a:t>新生儿科、呼吸科、外科、血液科、风湿免疫科、肿瘤科、肾内科</a:t>
              </a:r>
              <a:r>
                <a:rPr lang="zh-CN" altLang="zh-CN" sz="1600" dirty="0">
                  <a:latin typeface="Arial" panose="020B0604020202020204" pitchFamily="34" charset="0"/>
                  <a:ea typeface="宋体" panose="02010600030101010101" pitchFamily="2" charset="-122"/>
                  <a:cs typeface="Arial" panose="020B0604020202020204" pitchFamily="34" charset="0"/>
                </a:rPr>
                <a:t>等。</a:t>
              </a:r>
            </a:p>
          </p:txBody>
        </p:sp>
      </p:grpSp>
      <p:sp>
        <p:nvSpPr>
          <p:cNvPr id="76" name="矩形 75">
            <a:extLst>
              <a:ext uri="{FF2B5EF4-FFF2-40B4-BE49-F238E27FC236}">
                <a16:creationId xmlns:a16="http://schemas.microsoft.com/office/drawing/2014/main" id="{DD931552-3786-4C7C-9CAC-912329A2A405}"/>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sp>
        <p:nvSpPr>
          <p:cNvPr id="26" name="文本框 25">
            <a:extLst>
              <a:ext uri="{FF2B5EF4-FFF2-40B4-BE49-F238E27FC236}">
                <a16:creationId xmlns:a16="http://schemas.microsoft.com/office/drawing/2014/main" id="{6C8A24B4-C8FC-4B94-8C74-49CC8EA022CC}"/>
              </a:ext>
            </a:extLst>
          </p:cNvPr>
          <p:cNvSpPr txBox="1"/>
          <p:nvPr/>
        </p:nvSpPr>
        <p:spPr>
          <a:xfrm>
            <a:off x="386614" y="766379"/>
            <a:ext cx="5211683" cy="584775"/>
          </a:xfrm>
          <a:prstGeom prst="rect">
            <a:avLst/>
          </a:prstGeom>
          <a:noFill/>
        </p:spPr>
        <p:txBody>
          <a:bodyPr wrap="none" rtlCol="0">
            <a:spAutoFit/>
          </a:bodyPr>
          <a:lstStyle/>
          <a:p>
            <a:r>
              <a:rPr lang="zh-CN" altLang="en-US" sz="1600" dirty="0">
                <a:latin typeface="Arial" panose="020B0604020202020204" pitchFamily="34" charset="0"/>
                <a:ea typeface="宋体" panose="02010600030101010101" pitchFamily="2" charset="-122"/>
                <a:cs typeface="Arial" panose="020B0604020202020204" pitchFamily="34" charset="0"/>
              </a:rPr>
              <a:t>支持</a:t>
            </a:r>
            <a:r>
              <a:rPr lang="en-US" altLang="zh-CN" sz="1600" dirty="0">
                <a:latin typeface="Arial" panose="020B0604020202020204" pitchFamily="34" charset="0"/>
                <a:ea typeface="宋体" panose="02010600030101010101" pitchFamily="2" charset="-122"/>
                <a:cs typeface="Arial" panose="020B0604020202020204" pitchFamily="34" charset="0"/>
              </a:rPr>
              <a:t>5</a:t>
            </a:r>
            <a:r>
              <a:rPr lang="zh-CN" altLang="en-US" sz="1600" dirty="0">
                <a:latin typeface="Arial" panose="020B0604020202020204" pitchFamily="34" charset="0"/>
                <a:ea typeface="宋体" panose="02010600030101010101" pitchFamily="2" charset="-122"/>
                <a:cs typeface="Arial" panose="020B0604020202020204" pitchFamily="34" charset="0"/>
              </a:rPr>
              <a:t>分钟末梢血检测，满足儿童医院和儿科门急诊需求</a:t>
            </a:r>
            <a:endParaRPr lang="en-US" altLang="zh-CN" sz="1600" dirty="0">
              <a:latin typeface="Arial" panose="020B0604020202020204" pitchFamily="34" charset="0"/>
              <a:ea typeface="宋体" panose="02010600030101010101" pitchFamily="2" charset="-122"/>
              <a:cs typeface="Arial" panose="020B0604020202020204" pitchFamily="34" charset="0"/>
            </a:endParaRPr>
          </a:p>
          <a:p>
            <a:r>
              <a:rPr lang="zh-CN" altLang="en-US" sz="1600" dirty="0">
                <a:latin typeface="Arial" panose="020B0604020202020204" pitchFamily="34" charset="0"/>
                <a:ea typeface="宋体" panose="02010600030101010101" pitchFamily="2" charset="-122"/>
                <a:cs typeface="Arial" panose="020B0604020202020204" pitchFamily="34" charset="0"/>
              </a:rPr>
              <a:t>病毒性感染疾病的早期鉴别指标</a:t>
            </a:r>
          </a:p>
        </p:txBody>
      </p:sp>
      <p:graphicFrame>
        <p:nvGraphicFramePr>
          <p:cNvPr id="31" name="表格 30">
            <a:extLst>
              <a:ext uri="{FF2B5EF4-FFF2-40B4-BE49-F238E27FC236}">
                <a16:creationId xmlns:a16="http://schemas.microsoft.com/office/drawing/2014/main" id="{845B0163-DC01-415B-A91F-668880D45446}"/>
              </a:ext>
            </a:extLst>
          </p:cNvPr>
          <p:cNvGraphicFramePr>
            <a:graphicFrameLocks noGrp="1"/>
          </p:cNvGraphicFramePr>
          <p:nvPr>
            <p:extLst>
              <p:ext uri="{D42A27DB-BD31-4B8C-83A1-F6EECF244321}">
                <p14:modId xmlns:p14="http://schemas.microsoft.com/office/powerpoint/2010/main" val="2753928294"/>
              </p:ext>
            </p:extLst>
          </p:nvPr>
        </p:nvGraphicFramePr>
        <p:xfrm>
          <a:off x="554384" y="1519290"/>
          <a:ext cx="4613575" cy="1390584"/>
        </p:xfrm>
        <a:graphic>
          <a:graphicData uri="http://schemas.openxmlformats.org/drawingml/2006/table">
            <a:tbl>
              <a:tblPr firstRow="1" bandRow="1">
                <a:tableStyleId>{5C22544A-7EE6-4342-B048-85BDC9FD1C3A}</a:tableStyleId>
              </a:tblPr>
              <a:tblGrid>
                <a:gridCol w="822686">
                  <a:extLst>
                    <a:ext uri="{9D8B030D-6E8A-4147-A177-3AD203B41FA5}">
                      <a16:colId xmlns:a16="http://schemas.microsoft.com/office/drawing/2014/main" val="1590145797"/>
                    </a:ext>
                  </a:extLst>
                </a:gridCol>
                <a:gridCol w="600102">
                  <a:extLst>
                    <a:ext uri="{9D8B030D-6E8A-4147-A177-3AD203B41FA5}">
                      <a16:colId xmlns:a16="http://schemas.microsoft.com/office/drawing/2014/main" val="4276124646"/>
                    </a:ext>
                  </a:extLst>
                </a:gridCol>
                <a:gridCol w="723520">
                  <a:extLst>
                    <a:ext uri="{9D8B030D-6E8A-4147-A177-3AD203B41FA5}">
                      <a16:colId xmlns:a16="http://schemas.microsoft.com/office/drawing/2014/main" val="2243465151"/>
                    </a:ext>
                  </a:extLst>
                </a:gridCol>
                <a:gridCol w="2467267">
                  <a:extLst>
                    <a:ext uri="{9D8B030D-6E8A-4147-A177-3AD203B41FA5}">
                      <a16:colId xmlns:a16="http://schemas.microsoft.com/office/drawing/2014/main" val="562402608"/>
                    </a:ext>
                  </a:extLst>
                </a:gridCol>
              </a:tblGrid>
              <a:tr h="216898">
                <a:tc>
                  <a:txBody>
                    <a:bodyPr/>
                    <a:lstStyle/>
                    <a:p>
                      <a:pPr algn="ctr"/>
                      <a:r>
                        <a:rPr lang="zh-CN" altLang="en-US" sz="12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指标</a:t>
                      </a:r>
                      <a:endParaRPr lang="en-US" altLang="zh-CN" sz="1200" b="0"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SAA</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CRP</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CRP/SAA</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61583"/>
                  </a:ext>
                </a:extLst>
              </a:tr>
              <a:tr h="216898">
                <a:tc>
                  <a:txBody>
                    <a:bodyPr/>
                    <a:lstStyle/>
                    <a:p>
                      <a:pPr algn="ct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细菌感染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361936"/>
                  </a:ext>
                </a:extLst>
              </a:tr>
              <a:tr h="216898">
                <a:tc>
                  <a:txBody>
                    <a:bodyPr/>
                    <a:lstStyle/>
                    <a:p>
                      <a:pPr algn="ct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病毒感染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1487163"/>
                  </a:ext>
                </a:extLst>
              </a:tr>
              <a:tr h="216898">
                <a:tc>
                  <a:txBody>
                    <a:bodyPr/>
                    <a:lstStyle/>
                    <a:p>
                      <a:pPr algn="ct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峰值时间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4</a:t>
                      </a: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6h</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72135"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24</a:t>
                      </a: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36h</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不受治疗用合成</a:t>
                      </a: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BNP</a:t>
                      </a: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干扰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42526"/>
                  </a:ext>
                </a:extLst>
              </a:tr>
              <a:tr h="293304">
                <a:tc>
                  <a:txBody>
                    <a:bodyPr/>
                    <a:lstStyle/>
                    <a:p>
                      <a:pPr algn="ct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半衰期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50min</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18h</a:t>
                      </a:r>
                      <a:endPar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检测更敏感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904992"/>
                  </a:ext>
                </a:extLst>
              </a:tr>
            </a:tbl>
          </a:graphicData>
        </a:graphic>
      </p:graphicFrame>
      <p:grpSp>
        <p:nvGrpSpPr>
          <p:cNvPr id="2" name="组合 1">
            <a:extLst>
              <a:ext uri="{FF2B5EF4-FFF2-40B4-BE49-F238E27FC236}">
                <a16:creationId xmlns:a16="http://schemas.microsoft.com/office/drawing/2014/main" id="{005EB7DA-0F2F-4AE5-AE78-6BD6E67FE45E}"/>
              </a:ext>
            </a:extLst>
          </p:cNvPr>
          <p:cNvGrpSpPr/>
          <p:nvPr/>
        </p:nvGrpSpPr>
        <p:grpSpPr>
          <a:xfrm>
            <a:off x="49215" y="3053599"/>
            <a:ext cx="5747701" cy="2144087"/>
            <a:chOff x="49215" y="2801343"/>
            <a:chExt cx="5747701" cy="2144087"/>
          </a:xfrm>
        </p:grpSpPr>
        <p:grpSp>
          <p:nvGrpSpPr>
            <p:cNvPr id="25" name="组合 24"/>
            <p:cNvGrpSpPr/>
            <p:nvPr/>
          </p:nvGrpSpPr>
          <p:grpSpPr>
            <a:xfrm>
              <a:off x="49215" y="2801343"/>
              <a:ext cx="2132965" cy="476250"/>
              <a:chOff x="746" y="2048"/>
              <a:chExt cx="3359" cy="750"/>
            </a:xfrm>
          </p:grpSpPr>
          <p:pic>
            <p:nvPicPr>
              <p:cNvPr id="13" name="图片 1"/>
              <p:cNvPicPr>
                <a:picLocks noChangeAspect="1"/>
              </p:cNvPicPr>
              <p:nvPr/>
            </p:nvPicPr>
            <p:blipFill>
              <a:blip r:embed="rId7"/>
              <a:stretch>
                <a:fillRect/>
              </a:stretch>
            </p:blipFill>
            <p:spPr>
              <a:xfrm>
                <a:off x="746" y="2048"/>
                <a:ext cx="1196" cy="751"/>
              </a:xfrm>
              <a:prstGeom prst="rect">
                <a:avLst/>
              </a:prstGeom>
              <a:noFill/>
              <a:ln w="9525">
                <a:noFill/>
              </a:ln>
            </p:spPr>
          </p:pic>
          <p:sp>
            <p:nvSpPr>
              <p:cNvPr id="15" name="文本框 14"/>
              <p:cNvSpPr txBox="1"/>
              <p:nvPr/>
            </p:nvSpPr>
            <p:spPr>
              <a:xfrm>
                <a:off x="1771" y="2109"/>
                <a:ext cx="2335"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临床意义</a:t>
                </a:r>
              </a:p>
            </p:txBody>
          </p:sp>
        </p:grpSp>
        <p:sp>
          <p:nvSpPr>
            <p:cNvPr id="19" name="文本框 18"/>
            <p:cNvSpPr txBox="1"/>
            <p:nvPr/>
          </p:nvSpPr>
          <p:spPr>
            <a:xfrm>
              <a:off x="649183" y="3252659"/>
              <a:ext cx="5147733" cy="1692771"/>
            </a:xfrm>
            <a:prstGeom prst="rect">
              <a:avLst/>
            </a:prstGeom>
            <a:noFill/>
          </p:spPr>
          <p:txBody>
            <a:bodyPr wrap="square" rtlCol="0">
              <a:spAutoFit/>
            </a:bodyPr>
            <a:lstStyle/>
            <a:p>
              <a:pPr>
                <a:lnSpc>
                  <a:spcPct val="80000"/>
                </a:lnSpc>
              </a:pPr>
              <a:r>
                <a:rPr kumimoji="1" lang="en-US" altLang="zh-CN" sz="1200" dirty="0">
                  <a:latin typeface="Arial" panose="020B0604020202020204" pitchFamily="34" charset="0"/>
                  <a:ea typeface="宋体" panose="02010600030101010101" pitchFamily="2" charset="-122"/>
                  <a:cs typeface="Arial" panose="020B0604020202020204" pitchFamily="34" charset="0"/>
                </a:rPr>
                <a:t>SAA</a:t>
              </a:r>
              <a:r>
                <a:rPr kumimoji="1" lang="zh-CN" altLang="en-US" sz="1200" dirty="0">
                  <a:latin typeface="Arial" panose="020B0604020202020204" pitchFamily="34" charset="0"/>
                  <a:ea typeface="宋体" panose="02010600030101010101" pitchFamily="2" charset="-122"/>
                  <a:cs typeface="Arial" panose="020B0604020202020204" pitchFamily="34" charset="0"/>
                </a:rPr>
                <a:t>是可以独立检测炎症、感染和血管淀粉样病变的指标。</a:t>
              </a: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endParaRPr kumimoji="1" lang="zh-CN" altLang="en-US"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r>
                <a:rPr kumimoji="1" lang="zh-CN" altLang="en-US" sz="1200" dirty="0">
                  <a:latin typeface="Arial" panose="020B0604020202020204" pitchFamily="34" charset="0"/>
                  <a:ea typeface="宋体" panose="02010600030101010101" pitchFamily="2" charset="-122"/>
                  <a:cs typeface="Arial" panose="020B0604020202020204" pitchFamily="34" charset="0"/>
                </a:rPr>
                <a:t>相比于</a:t>
              </a:r>
              <a:r>
                <a:rPr kumimoji="1" lang="en-US" altLang="zh-CN" sz="1200" dirty="0">
                  <a:latin typeface="Arial" panose="020B0604020202020204" pitchFamily="34" charset="0"/>
                  <a:ea typeface="宋体" panose="02010600030101010101" pitchFamily="2" charset="-122"/>
                  <a:cs typeface="Arial" panose="020B0604020202020204" pitchFamily="34" charset="0"/>
                </a:rPr>
                <a:t>CRP</a:t>
              </a:r>
              <a:r>
                <a:rPr kumimoji="1" lang="zh-CN" altLang="en-US" sz="1200" dirty="0">
                  <a:latin typeface="Arial" panose="020B0604020202020204" pitchFamily="34" charset="0"/>
                  <a:ea typeface="宋体" panose="02010600030101010101" pitchFamily="2" charset="-122"/>
                  <a:cs typeface="Arial" panose="020B0604020202020204" pitchFamily="34" charset="0"/>
                </a:rPr>
                <a:t>，在病毒感染时，</a:t>
              </a:r>
              <a:r>
                <a:rPr kumimoji="1" lang="en-US" altLang="zh-CN" sz="1200" dirty="0">
                  <a:latin typeface="Arial" panose="020B0604020202020204" pitchFamily="34" charset="0"/>
                  <a:ea typeface="宋体" panose="02010600030101010101" pitchFamily="2" charset="-122"/>
                  <a:cs typeface="Arial" panose="020B0604020202020204" pitchFamily="34" charset="0"/>
                </a:rPr>
                <a:t>SAA</a:t>
              </a:r>
              <a:r>
                <a:rPr kumimoji="1" lang="zh-CN" altLang="en-US" sz="1200" dirty="0">
                  <a:latin typeface="Arial" panose="020B0604020202020204" pitchFamily="34" charset="0"/>
                  <a:ea typeface="宋体" panose="02010600030101010101" pitchFamily="2" charset="-122"/>
                  <a:cs typeface="Arial" panose="020B0604020202020204" pitchFamily="34" charset="0"/>
                </a:rPr>
                <a:t>会明显升高而</a:t>
              </a:r>
              <a:r>
                <a:rPr kumimoji="1" lang="en-US" altLang="zh-CN" sz="1200" dirty="0">
                  <a:latin typeface="Arial" panose="020B0604020202020204" pitchFamily="34" charset="0"/>
                  <a:ea typeface="宋体" panose="02010600030101010101" pitchFamily="2" charset="-122"/>
                  <a:cs typeface="Arial" panose="020B0604020202020204" pitchFamily="34" charset="0"/>
                </a:rPr>
                <a:t>CRP</a:t>
              </a:r>
              <a:r>
                <a:rPr kumimoji="1" lang="zh-CN" altLang="en-US" sz="1200" dirty="0">
                  <a:latin typeface="Arial" panose="020B0604020202020204" pitchFamily="34" charset="0"/>
                  <a:ea typeface="宋体" panose="02010600030101010101" pitchFamily="2" charset="-122"/>
                  <a:cs typeface="Arial" panose="020B0604020202020204" pitchFamily="34" charset="0"/>
                </a:rPr>
                <a:t>基本无变化。</a:t>
              </a: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r>
                <a:rPr kumimoji="1" lang="zh-CN" altLang="en-US" sz="1200" dirty="0">
                  <a:latin typeface="Arial" panose="020B0604020202020204" pitchFamily="34" charset="0"/>
                  <a:ea typeface="宋体" panose="02010600030101010101" pitchFamily="2" charset="-122"/>
                  <a:cs typeface="Arial" panose="020B0604020202020204" pitchFamily="34" charset="0"/>
                </a:rPr>
                <a:t>在细菌感染时</a:t>
              </a:r>
              <a:r>
                <a:rPr kumimoji="1" lang="zh-CN" altLang="zh-CN" sz="1200" dirty="0">
                  <a:latin typeface="Arial" panose="020B0604020202020204" pitchFamily="34" charset="0"/>
                  <a:ea typeface="宋体" panose="02010600030101010101" pitchFamily="2" charset="-122"/>
                  <a:cs typeface="Arial" panose="020B0604020202020204" pitchFamily="34" charset="0"/>
                </a:rPr>
                <a:t>S</a:t>
              </a:r>
              <a:r>
                <a:rPr kumimoji="1" lang="en-US" altLang="zh-CN" sz="1200" dirty="0">
                  <a:latin typeface="Arial" panose="020B0604020202020204" pitchFamily="34" charset="0"/>
                  <a:ea typeface="宋体" panose="02010600030101010101" pitchFamily="2" charset="-122"/>
                  <a:cs typeface="Arial" panose="020B0604020202020204" pitchFamily="34" charset="0"/>
                </a:rPr>
                <a:t>AA</a:t>
              </a:r>
              <a:r>
                <a:rPr kumimoji="1" lang="zh-CN" altLang="en-US" sz="1200" dirty="0">
                  <a:latin typeface="Arial" panose="020B0604020202020204" pitchFamily="34" charset="0"/>
                  <a:ea typeface="宋体" panose="02010600030101010101" pitchFamily="2" charset="-122"/>
                  <a:cs typeface="Arial" panose="020B0604020202020204" pitchFamily="34" charset="0"/>
                </a:rPr>
                <a:t>比</a:t>
              </a:r>
              <a:r>
                <a:rPr kumimoji="1" lang="en-US" altLang="zh-CN" sz="1200" dirty="0">
                  <a:latin typeface="Arial" panose="020B0604020202020204" pitchFamily="34" charset="0"/>
                  <a:ea typeface="宋体" panose="02010600030101010101" pitchFamily="2" charset="-122"/>
                  <a:cs typeface="Arial" panose="020B0604020202020204" pitchFamily="34" charset="0"/>
                </a:rPr>
                <a:t>CRP</a:t>
              </a:r>
              <a:r>
                <a:rPr kumimoji="1" lang="zh-CN" altLang="en-US" sz="1200" dirty="0">
                  <a:latin typeface="Arial" panose="020B0604020202020204" pitchFamily="34" charset="0"/>
                  <a:ea typeface="宋体" panose="02010600030101010101" pitchFamily="2" charset="-122"/>
                  <a:cs typeface="Arial" panose="020B0604020202020204" pitchFamily="34" charset="0"/>
                </a:rPr>
                <a:t>升高更早，一般在</a:t>
              </a:r>
              <a:r>
                <a:rPr kumimoji="1" lang="en-US" altLang="zh-CN" sz="1200" dirty="0">
                  <a:latin typeface="Arial" panose="020B0604020202020204" pitchFamily="34" charset="0"/>
                  <a:ea typeface="宋体" panose="02010600030101010101" pitchFamily="2" charset="-122"/>
                  <a:cs typeface="Arial" panose="020B0604020202020204" pitchFamily="34" charset="0"/>
                </a:rPr>
                <a:t>2h</a:t>
              </a:r>
              <a:r>
                <a:rPr kumimoji="1" lang="zh-CN" altLang="en-US" sz="1200" dirty="0">
                  <a:latin typeface="Arial" panose="020B0604020202020204" pitchFamily="34" charset="0"/>
                  <a:ea typeface="宋体" panose="02010600030101010101" pitchFamily="2" charset="-122"/>
                  <a:cs typeface="Arial" panose="020B0604020202020204" pitchFamily="34" charset="0"/>
                </a:rPr>
                <a:t>内就能检测到明显升高</a:t>
              </a: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r>
                <a:rPr kumimoji="1" lang="zh-CN" altLang="en-US" sz="1200" dirty="0">
                  <a:latin typeface="Arial" panose="020B0604020202020204" pitchFamily="34" charset="0"/>
                  <a:ea typeface="宋体" panose="02010600030101010101" pitchFamily="2" charset="-122"/>
                  <a:cs typeface="Arial" panose="020B0604020202020204" pitchFamily="34" charset="0"/>
                </a:rPr>
                <a:t>冠心病的风险预测指标</a:t>
              </a: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r>
                <a:rPr kumimoji="1" lang="zh-CN" altLang="en-US" sz="1200" dirty="0">
                  <a:latin typeface="Arial" panose="020B0604020202020204" pitchFamily="34" charset="0"/>
                  <a:ea typeface="宋体" panose="02010600030101010101" pitchFamily="2" charset="-122"/>
                  <a:cs typeface="Arial" panose="020B0604020202020204" pitchFamily="34" charset="0"/>
                </a:rPr>
                <a:t>器官移植排斥反应的早期敏感指标</a:t>
              </a:r>
              <a:endParaRPr kumimoji="1" lang="en-US" altLang="zh-CN" sz="1200" dirty="0">
                <a:latin typeface="Arial" panose="020B0604020202020204" pitchFamily="34" charset="0"/>
                <a:ea typeface="宋体" panose="02010600030101010101" pitchFamily="2" charset="-122"/>
                <a:cs typeface="Arial" panose="020B0604020202020204" pitchFamily="34" charset="0"/>
              </a:endParaRPr>
            </a:p>
            <a:p>
              <a:pPr>
                <a:lnSpc>
                  <a:spcPct val="80000"/>
                </a:lnSpc>
              </a:pPr>
              <a:endParaRPr kumimoji="1" lang="en-US" altLang="zh-CN" sz="1000" dirty="0">
                <a:latin typeface="Arial" panose="020B0604020202020204" pitchFamily="34" charset="0"/>
                <a:ea typeface="宋体" panose="02010600030101010101" pitchFamily="2" charset="-122"/>
                <a:cs typeface="Arial" panose="020B0604020202020204" pitchFamily="34" charset="0"/>
              </a:endParaRPr>
            </a:p>
            <a:p>
              <a:pPr>
                <a:lnSpc>
                  <a:spcPct val="80000"/>
                </a:lnSpc>
              </a:pPr>
              <a:r>
                <a:rPr kumimoji="1" lang="zh-CN" altLang="en-US" sz="1200" dirty="0">
                  <a:latin typeface="Arial" panose="020B0604020202020204" pitchFamily="34" charset="0"/>
                  <a:ea typeface="宋体" panose="02010600030101010101" pitchFamily="2" charset="-122"/>
                  <a:cs typeface="Arial" panose="020B0604020202020204" pitchFamily="34" charset="0"/>
                </a:rPr>
                <a:t>肿瘤的疗效及预后动态观察指标</a:t>
              </a:r>
            </a:p>
          </p:txBody>
        </p:sp>
        <p:grpSp>
          <p:nvGrpSpPr>
            <p:cNvPr id="24" name="组合 23"/>
            <p:cNvGrpSpPr/>
            <p:nvPr/>
          </p:nvGrpSpPr>
          <p:grpSpPr>
            <a:xfrm>
              <a:off x="492763" y="3336691"/>
              <a:ext cx="142875" cy="629285"/>
              <a:chOff x="1232" y="2931"/>
              <a:chExt cx="225" cy="991"/>
            </a:xfrm>
          </p:grpSpPr>
          <p:pic>
            <p:nvPicPr>
              <p:cNvPr id="20" name="图片 19"/>
              <p:cNvPicPr/>
              <p:nvPr/>
            </p:nvPicPr>
            <p:blipFill>
              <a:blip r:embed="rId8"/>
              <a:stretch>
                <a:fillRect/>
              </a:stretch>
            </p:blipFill>
            <p:spPr>
              <a:xfrm>
                <a:off x="1232" y="2931"/>
                <a:ext cx="225" cy="195"/>
              </a:xfrm>
              <a:prstGeom prst="rect">
                <a:avLst/>
              </a:prstGeom>
              <a:noFill/>
              <a:ln w="9525">
                <a:noFill/>
              </a:ln>
            </p:spPr>
          </p:pic>
          <p:pic>
            <p:nvPicPr>
              <p:cNvPr id="21" name="图片 20"/>
              <p:cNvPicPr/>
              <p:nvPr/>
            </p:nvPicPr>
            <p:blipFill>
              <a:blip r:embed="rId8"/>
              <a:stretch>
                <a:fillRect/>
              </a:stretch>
            </p:blipFill>
            <p:spPr>
              <a:xfrm>
                <a:off x="1232" y="3333"/>
                <a:ext cx="225" cy="195"/>
              </a:xfrm>
              <a:prstGeom prst="rect">
                <a:avLst/>
              </a:prstGeom>
              <a:noFill/>
              <a:ln w="9525">
                <a:noFill/>
              </a:ln>
            </p:spPr>
          </p:pic>
          <p:pic>
            <p:nvPicPr>
              <p:cNvPr id="22" name="图片 21"/>
              <p:cNvPicPr/>
              <p:nvPr/>
            </p:nvPicPr>
            <p:blipFill>
              <a:blip r:embed="rId8"/>
              <a:stretch>
                <a:fillRect/>
              </a:stretch>
            </p:blipFill>
            <p:spPr>
              <a:xfrm>
                <a:off x="1232" y="3727"/>
                <a:ext cx="225" cy="195"/>
              </a:xfrm>
              <a:prstGeom prst="rect">
                <a:avLst/>
              </a:prstGeom>
              <a:noFill/>
              <a:ln w="9525">
                <a:noFill/>
              </a:ln>
            </p:spPr>
          </p:pic>
        </p:grpSp>
        <p:grpSp>
          <p:nvGrpSpPr>
            <p:cNvPr id="74" name="组合 73">
              <a:extLst>
                <a:ext uri="{FF2B5EF4-FFF2-40B4-BE49-F238E27FC236}">
                  <a16:creationId xmlns:a16="http://schemas.microsoft.com/office/drawing/2014/main" id="{7F421826-FE11-4FA6-B081-BC73EBCA2E74}"/>
                </a:ext>
              </a:extLst>
            </p:cNvPr>
            <p:cNvGrpSpPr/>
            <p:nvPr/>
          </p:nvGrpSpPr>
          <p:grpSpPr>
            <a:xfrm>
              <a:off x="506943" y="4177331"/>
              <a:ext cx="142875" cy="677545"/>
              <a:chOff x="1232" y="3181"/>
              <a:chExt cx="225" cy="1067"/>
            </a:xfrm>
          </p:grpSpPr>
          <p:pic>
            <p:nvPicPr>
              <p:cNvPr id="78" name="图片 77">
                <a:extLst>
                  <a:ext uri="{FF2B5EF4-FFF2-40B4-BE49-F238E27FC236}">
                    <a16:creationId xmlns:a16="http://schemas.microsoft.com/office/drawing/2014/main" id="{9C6201E4-A65D-41F1-9ADC-729F6B8AF03D}"/>
                  </a:ext>
                </a:extLst>
              </p:cNvPr>
              <p:cNvPicPr/>
              <p:nvPr/>
            </p:nvPicPr>
            <p:blipFill>
              <a:blip r:embed="rId8"/>
              <a:stretch>
                <a:fillRect/>
              </a:stretch>
            </p:blipFill>
            <p:spPr>
              <a:xfrm>
                <a:off x="1232" y="3181"/>
                <a:ext cx="225" cy="195"/>
              </a:xfrm>
              <a:prstGeom prst="rect">
                <a:avLst/>
              </a:prstGeom>
              <a:noFill/>
              <a:ln w="9525">
                <a:noFill/>
              </a:ln>
            </p:spPr>
          </p:pic>
          <p:pic>
            <p:nvPicPr>
              <p:cNvPr id="79" name="图片 78">
                <a:extLst>
                  <a:ext uri="{FF2B5EF4-FFF2-40B4-BE49-F238E27FC236}">
                    <a16:creationId xmlns:a16="http://schemas.microsoft.com/office/drawing/2014/main" id="{F64F212C-DD80-471F-B7F0-80327CB16B99}"/>
                  </a:ext>
                </a:extLst>
              </p:cNvPr>
              <p:cNvPicPr/>
              <p:nvPr/>
            </p:nvPicPr>
            <p:blipFill>
              <a:blip r:embed="rId8"/>
              <a:stretch>
                <a:fillRect/>
              </a:stretch>
            </p:blipFill>
            <p:spPr>
              <a:xfrm>
                <a:off x="1232" y="3645"/>
                <a:ext cx="225" cy="195"/>
              </a:xfrm>
              <a:prstGeom prst="rect">
                <a:avLst/>
              </a:prstGeom>
              <a:noFill/>
              <a:ln w="9525">
                <a:noFill/>
              </a:ln>
            </p:spPr>
          </p:pic>
          <p:pic>
            <p:nvPicPr>
              <p:cNvPr id="80" name="图片 79">
                <a:extLst>
                  <a:ext uri="{FF2B5EF4-FFF2-40B4-BE49-F238E27FC236}">
                    <a16:creationId xmlns:a16="http://schemas.microsoft.com/office/drawing/2014/main" id="{8EE3ECCC-3BED-494E-93D7-1E46AE191B83}"/>
                  </a:ext>
                </a:extLst>
              </p:cNvPr>
              <p:cNvPicPr/>
              <p:nvPr/>
            </p:nvPicPr>
            <p:blipFill>
              <a:blip r:embed="rId8"/>
              <a:stretch>
                <a:fillRect/>
              </a:stretch>
            </p:blipFill>
            <p:spPr>
              <a:xfrm>
                <a:off x="1232" y="4053"/>
                <a:ext cx="225" cy="195"/>
              </a:xfrm>
              <a:prstGeom prst="rect">
                <a:avLst/>
              </a:prstGeom>
              <a:noFill/>
              <a:ln w="9525">
                <a:noFill/>
              </a:ln>
            </p:spPr>
          </p:pic>
        </p:grpSp>
      </p:grpSp>
      <p:grpSp>
        <p:nvGrpSpPr>
          <p:cNvPr id="81" name="组合 80">
            <a:extLst>
              <a:ext uri="{FF2B5EF4-FFF2-40B4-BE49-F238E27FC236}">
                <a16:creationId xmlns:a16="http://schemas.microsoft.com/office/drawing/2014/main" id="{5962921D-09D9-4904-A881-1D5B3EF879D2}"/>
              </a:ext>
            </a:extLst>
          </p:cNvPr>
          <p:cNvGrpSpPr/>
          <p:nvPr/>
        </p:nvGrpSpPr>
        <p:grpSpPr>
          <a:xfrm>
            <a:off x="4067912" y="5066174"/>
            <a:ext cx="2631440" cy="3540125"/>
            <a:chOff x="4189730" y="2978785"/>
            <a:chExt cx="2631440" cy="3540125"/>
          </a:xfrm>
        </p:grpSpPr>
        <p:sp>
          <p:nvSpPr>
            <p:cNvPr id="82" name="文本框 81">
              <a:extLst>
                <a:ext uri="{FF2B5EF4-FFF2-40B4-BE49-F238E27FC236}">
                  <a16:creationId xmlns:a16="http://schemas.microsoft.com/office/drawing/2014/main" id="{FE0B0C59-D277-42D5-B1D6-6D8CBBD83DBE}"/>
                </a:ext>
              </a:extLst>
            </p:cNvPr>
            <p:cNvSpPr txBox="1"/>
            <p:nvPr/>
          </p:nvSpPr>
          <p:spPr>
            <a:xfrm>
              <a:off x="4189730" y="3485515"/>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样 本 类 型</a:t>
              </a:r>
            </a:p>
          </p:txBody>
        </p:sp>
        <p:sp>
          <p:nvSpPr>
            <p:cNvPr id="83" name="文本框 82">
              <a:extLst>
                <a:ext uri="{FF2B5EF4-FFF2-40B4-BE49-F238E27FC236}">
                  <a16:creationId xmlns:a16="http://schemas.microsoft.com/office/drawing/2014/main" id="{BFD4C939-65E8-422D-9B00-B862B5A29261}"/>
                </a:ext>
              </a:extLst>
            </p:cNvPr>
            <p:cNvSpPr txBox="1"/>
            <p:nvPr/>
          </p:nvSpPr>
          <p:spPr>
            <a:xfrm>
              <a:off x="5380355" y="3509645"/>
              <a:ext cx="1440180" cy="307777"/>
            </a:xfrm>
            <a:prstGeom prst="rect">
              <a:avLst/>
            </a:prstGeom>
            <a:noFill/>
            <a:ln>
              <a:solidFill>
                <a:schemeClr val="accent2">
                  <a:lumMod val="60000"/>
                  <a:lumOff val="4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血清</a:t>
              </a:r>
              <a:endParaRPr lang="zh-CN" altLang="zh-CN" sz="1400" dirty="0">
                <a:latin typeface="Arial" panose="020B0604020202020204" pitchFamily="34" charset="0"/>
                <a:ea typeface="宋体" panose="02010600030101010101" pitchFamily="2" charset="-122"/>
                <a:cs typeface="Arial" panose="020B0604020202020204" pitchFamily="34" charset="0"/>
              </a:endParaRPr>
            </a:p>
          </p:txBody>
        </p:sp>
        <p:sp>
          <p:nvSpPr>
            <p:cNvPr id="84" name="文本框 83">
              <a:extLst>
                <a:ext uri="{FF2B5EF4-FFF2-40B4-BE49-F238E27FC236}">
                  <a16:creationId xmlns:a16="http://schemas.microsoft.com/office/drawing/2014/main" id="{7145A5DB-E88F-4C3B-AD9B-F48A1B486187}"/>
                </a:ext>
              </a:extLst>
            </p:cNvPr>
            <p:cNvSpPr txBox="1"/>
            <p:nvPr/>
          </p:nvSpPr>
          <p:spPr>
            <a:xfrm>
              <a:off x="4189730" y="3951605"/>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 性 范 围</a:t>
              </a:r>
            </a:p>
          </p:txBody>
        </p:sp>
        <p:sp>
          <p:nvSpPr>
            <p:cNvPr id="85" name="文本框 84">
              <a:extLst>
                <a:ext uri="{FF2B5EF4-FFF2-40B4-BE49-F238E27FC236}">
                  <a16:creationId xmlns:a16="http://schemas.microsoft.com/office/drawing/2014/main" id="{9E3D6FC9-BE67-4B73-9BAC-9B9F5BFEEC89}"/>
                </a:ext>
              </a:extLst>
            </p:cNvPr>
            <p:cNvSpPr txBox="1"/>
            <p:nvPr/>
          </p:nvSpPr>
          <p:spPr>
            <a:xfrm>
              <a:off x="5380355" y="3975735"/>
              <a:ext cx="1440180" cy="307777"/>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200mg/L</a:t>
              </a:r>
            </a:p>
          </p:txBody>
        </p:sp>
        <p:sp>
          <p:nvSpPr>
            <p:cNvPr id="86" name="文本框 85">
              <a:extLst>
                <a:ext uri="{FF2B5EF4-FFF2-40B4-BE49-F238E27FC236}">
                  <a16:creationId xmlns:a16="http://schemas.microsoft.com/office/drawing/2014/main" id="{834FE51F-9A4F-4FD9-8707-8650E5711614}"/>
                </a:ext>
              </a:extLst>
            </p:cNvPr>
            <p:cNvSpPr txBox="1"/>
            <p:nvPr/>
          </p:nvSpPr>
          <p:spPr>
            <a:xfrm>
              <a:off x="4189730" y="4380230"/>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精  密  度</a:t>
              </a:r>
            </a:p>
          </p:txBody>
        </p:sp>
        <p:sp>
          <p:nvSpPr>
            <p:cNvPr id="87" name="文本框 86">
              <a:extLst>
                <a:ext uri="{FF2B5EF4-FFF2-40B4-BE49-F238E27FC236}">
                  <a16:creationId xmlns:a16="http://schemas.microsoft.com/office/drawing/2014/main" id="{B54127C0-31DD-4771-A698-7666C1CA9A12}"/>
                </a:ext>
              </a:extLst>
            </p:cNvPr>
            <p:cNvSpPr txBox="1"/>
            <p:nvPr/>
          </p:nvSpPr>
          <p:spPr>
            <a:xfrm>
              <a:off x="5380355" y="4380230"/>
              <a:ext cx="1440180" cy="307777"/>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CV≤15%</a:t>
              </a:r>
            </a:p>
          </p:txBody>
        </p:sp>
        <p:sp>
          <p:nvSpPr>
            <p:cNvPr id="88" name="文本框 87">
              <a:extLst>
                <a:ext uri="{FF2B5EF4-FFF2-40B4-BE49-F238E27FC236}">
                  <a16:creationId xmlns:a16="http://schemas.microsoft.com/office/drawing/2014/main" id="{44A58AD4-95EC-479A-9029-86AE9AAF033A}"/>
                </a:ext>
              </a:extLst>
            </p:cNvPr>
            <p:cNvSpPr txBox="1"/>
            <p:nvPr/>
          </p:nvSpPr>
          <p:spPr>
            <a:xfrm>
              <a:off x="4189730" y="4835525"/>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灵  敏  度</a:t>
              </a:r>
            </a:p>
          </p:txBody>
        </p:sp>
        <p:sp>
          <p:nvSpPr>
            <p:cNvPr id="89" name="文本框 88">
              <a:extLst>
                <a:ext uri="{FF2B5EF4-FFF2-40B4-BE49-F238E27FC236}">
                  <a16:creationId xmlns:a16="http://schemas.microsoft.com/office/drawing/2014/main" id="{F1F5C915-BCA1-4078-B532-81C7734D56C0}"/>
                </a:ext>
              </a:extLst>
            </p:cNvPr>
            <p:cNvSpPr txBox="1"/>
            <p:nvPr/>
          </p:nvSpPr>
          <p:spPr>
            <a:xfrm>
              <a:off x="5380355" y="4835525"/>
              <a:ext cx="1440180" cy="307777"/>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a:t>
              </a:r>
              <a:r>
                <a:rPr sz="1400" dirty="0">
                  <a:latin typeface="Arial" panose="020B0604020202020204" pitchFamily="34" charset="0"/>
                  <a:ea typeface="宋体" panose="02010600030101010101" pitchFamily="2" charset="-122"/>
                  <a:cs typeface="Arial" panose="020B0604020202020204" pitchFamily="34" charset="0"/>
                </a:rPr>
                <a:t>1mg/L</a:t>
              </a:r>
            </a:p>
          </p:txBody>
        </p:sp>
        <p:sp>
          <p:nvSpPr>
            <p:cNvPr id="90" name="文本框 89">
              <a:extLst>
                <a:ext uri="{FF2B5EF4-FFF2-40B4-BE49-F238E27FC236}">
                  <a16:creationId xmlns:a16="http://schemas.microsoft.com/office/drawing/2014/main" id="{12FA6D24-CDC5-4951-B711-FCC7D7681C7B}"/>
                </a:ext>
              </a:extLst>
            </p:cNvPr>
            <p:cNvSpPr txBox="1"/>
            <p:nvPr/>
          </p:nvSpPr>
          <p:spPr>
            <a:xfrm>
              <a:off x="4189730" y="5297170"/>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91" name="文本框 90">
              <a:extLst>
                <a:ext uri="{FF2B5EF4-FFF2-40B4-BE49-F238E27FC236}">
                  <a16:creationId xmlns:a16="http://schemas.microsoft.com/office/drawing/2014/main" id="{ED893712-D850-4405-AAB1-B35C17C0D3AC}"/>
                </a:ext>
              </a:extLst>
            </p:cNvPr>
            <p:cNvSpPr txBox="1"/>
            <p:nvPr/>
          </p:nvSpPr>
          <p:spPr>
            <a:xfrm>
              <a:off x="5380355" y="5297170"/>
              <a:ext cx="1440180" cy="307777"/>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5</a:t>
              </a:r>
              <a:r>
                <a:rPr lang="zh-CN" altLang="zh-CN" sz="1400" dirty="0">
                  <a:latin typeface="Arial" panose="020B0604020202020204" pitchFamily="34" charset="0"/>
                  <a:ea typeface="宋体" panose="02010600030101010101" pitchFamily="2" charset="-122"/>
                  <a:cs typeface="Arial" panose="020B0604020202020204" pitchFamily="34" charset="0"/>
                </a:rPr>
                <a:t>μL</a:t>
              </a:r>
            </a:p>
          </p:txBody>
        </p:sp>
        <p:sp>
          <p:nvSpPr>
            <p:cNvPr id="92" name="文本框 91">
              <a:extLst>
                <a:ext uri="{FF2B5EF4-FFF2-40B4-BE49-F238E27FC236}">
                  <a16:creationId xmlns:a16="http://schemas.microsoft.com/office/drawing/2014/main" id="{3DD6D06E-6168-469A-88B2-AEBF16B6A541}"/>
                </a:ext>
              </a:extLst>
            </p:cNvPr>
            <p:cNvSpPr txBox="1"/>
            <p:nvPr/>
          </p:nvSpPr>
          <p:spPr>
            <a:xfrm>
              <a:off x="4189730" y="5751195"/>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Cut-off值</a:t>
              </a:r>
            </a:p>
          </p:txBody>
        </p:sp>
        <p:grpSp>
          <p:nvGrpSpPr>
            <p:cNvPr id="93" name="组合 92">
              <a:extLst>
                <a:ext uri="{FF2B5EF4-FFF2-40B4-BE49-F238E27FC236}">
                  <a16:creationId xmlns:a16="http://schemas.microsoft.com/office/drawing/2014/main" id="{AF2EA8BA-7F6E-4903-9A92-540EC873FEC1}"/>
                </a:ext>
              </a:extLst>
            </p:cNvPr>
            <p:cNvGrpSpPr/>
            <p:nvPr/>
          </p:nvGrpSpPr>
          <p:grpSpPr>
            <a:xfrm>
              <a:off x="4189730" y="2978785"/>
              <a:ext cx="2630805" cy="3540125"/>
              <a:chOff x="6598" y="4691"/>
              <a:chExt cx="4143" cy="5575"/>
            </a:xfrm>
          </p:grpSpPr>
          <p:sp>
            <p:nvSpPr>
              <p:cNvPr id="96" name="文本框 95">
                <a:extLst>
                  <a:ext uri="{FF2B5EF4-FFF2-40B4-BE49-F238E27FC236}">
                    <a16:creationId xmlns:a16="http://schemas.microsoft.com/office/drawing/2014/main" id="{E979C758-0FE6-42FD-A881-1572FC23E4D5}"/>
                  </a:ext>
                </a:extLst>
              </p:cNvPr>
              <p:cNvSpPr txBox="1"/>
              <p:nvPr/>
            </p:nvSpPr>
            <p:spPr>
              <a:xfrm>
                <a:off x="7252" y="4691"/>
                <a:ext cx="2616" cy="630"/>
              </a:xfrm>
              <a:prstGeom prst="rect">
                <a:avLst/>
              </a:prstGeom>
              <a:noFill/>
            </p:spPr>
            <p:txBody>
              <a:bodyPr wrap="square" rtlCol="0">
                <a:spAutoFit/>
              </a:bodyPr>
              <a:lstStyle/>
              <a:p>
                <a:r>
                  <a:rPr lang="zh-CN" altLang="zh-CN" sz="2000" b="1" dirty="0">
                    <a:latin typeface="Arial" panose="020B0604020202020204" pitchFamily="34" charset="0"/>
                    <a:ea typeface="宋体" panose="02010600030101010101" pitchFamily="2" charset="-122"/>
                    <a:cs typeface="Arial" panose="020B0604020202020204" pitchFamily="34" charset="0"/>
                  </a:rPr>
                  <a:t>主要参数</a:t>
                </a:r>
              </a:p>
            </p:txBody>
          </p:sp>
          <p:grpSp>
            <p:nvGrpSpPr>
              <p:cNvPr id="97" name="组合 96">
                <a:extLst>
                  <a:ext uri="{FF2B5EF4-FFF2-40B4-BE49-F238E27FC236}">
                    <a16:creationId xmlns:a16="http://schemas.microsoft.com/office/drawing/2014/main" id="{EC037AEE-131F-4B57-A62B-366F44B36878}"/>
                  </a:ext>
                </a:extLst>
              </p:cNvPr>
              <p:cNvGrpSpPr/>
              <p:nvPr/>
            </p:nvGrpSpPr>
            <p:grpSpPr>
              <a:xfrm>
                <a:off x="6598" y="4727"/>
                <a:ext cx="4143" cy="5539"/>
                <a:chOff x="6778" y="7522"/>
                <a:chExt cx="4143" cy="5539"/>
              </a:xfrm>
            </p:grpSpPr>
            <p:pic>
              <p:nvPicPr>
                <p:cNvPr id="98" name="图片 9" descr="4459883">
                  <a:extLst>
                    <a:ext uri="{FF2B5EF4-FFF2-40B4-BE49-F238E27FC236}">
                      <a16:creationId xmlns:a16="http://schemas.microsoft.com/office/drawing/2014/main" id="{63FA9AA7-4CD1-4D28-9D8C-2EE973341D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8" y="7522"/>
                  <a:ext cx="654" cy="625"/>
                </a:xfrm>
                <a:prstGeom prst="rect">
                  <a:avLst/>
                </a:prstGeom>
              </p:spPr>
            </p:pic>
            <p:sp>
              <p:nvSpPr>
                <p:cNvPr id="99" name="文本框 98">
                  <a:extLst>
                    <a:ext uri="{FF2B5EF4-FFF2-40B4-BE49-F238E27FC236}">
                      <a16:creationId xmlns:a16="http://schemas.microsoft.com/office/drawing/2014/main" id="{867DE6DB-B161-43CF-AC4F-6E26D356F735}"/>
                    </a:ext>
                  </a:extLst>
                </p:cNvPr>
                <p:cNvSpPr txBox="1"/>
                <p:nvPr/>
              </p:nvSpPr>
              <p:spPr>
                <a:xfrm>
                  <a:off x="8653" y="12576"/>
                  <a:ext cx="2268" cy="485"/>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5min</a:t>
                  </a:r>
                </a:p>
              </p:txBody>
            </p:sp>
          </p:grpSp>
        </p:grpSp>
        <p:sp>
          <p:nvSpPr>
            <p:cNvPr id="94" name="文本框 93">
              <a:extLst>
                <a:ext uri="{FF2B5EF4-FFF2-40B4-BE49-F238E27FC236}">
                  <a16:creationId xmlns:a16="http://schemas.microsoft.com/office/drawing/2014/main" id="{0D2AE6D7-10BD-4581-9D2B-CA1E348921F1}"/>
                </a:ext>
              </a:extLst>
            </p:cNvPr>
            <p:cNvSpPr txBox="1"/>
            <p:nvPr/>
          </p:nvSpPr>
          <p:spPr>
            <a:xfrm>
              <a:off x="5380355" y="5742896"/>
              <a:ext cx="1440815" cy="307777"/>
            </a:xfrm>
            <a:prstGeom prst="rect">
              <a:avLst/>
            </a:prstGeom>
            <a:noFill/>
            <a:ln>
              <a:solidFill>
                <a:schemeClr val="accent2">
                  <a:lumMod val="60000"/>
                  <a:lumOff val="4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10mg/L</a:t>
              </a:r>
            </a:p>
          </p:txBody>
        </p:sp>
        <p:sp>
          <p:nvSpPr>
            <p:cNvPr id="95" name="文本框 94">
              <a:extLst>
                <a:ext uri="{FF2B5EF4-FFF2-40B4-BE49-F238E27FC236}">
                  <a16:creationId xmlns:a16="http://schemas.microsoft.com/office/drawing/2014/main" id="{06AC324C-F6D5-46FC-B344-0843E569DB77}"/>
                </a:ext>
              </a:extLst>
            </p:cNvPr>
            <p:cNvSpPr txBox="1"/>
            <p:nvPr/>
          </p:nvSpPr>
          <p:spPr>
            <a:xfrm>
              <a:off x="4189730" y="6202636"/>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zh-CN" altLang="en-US" sz="1400" dirty="0">
                  <a:latin typeface="Arial" panose="020B0604020202020204" pitchFamily="34" charset="0"/>
                  <a:ea typeface="宋体" panose="02010600030101010101" pitchFamily="2" charset="-122"/>
                  <a:cs typeface="Arial" panose="020B0604020202020204" pitchFamily="34" charset="0"/>
                  <a:sym typeface="+mn-ea"/>
                </a:rPr>
                <a:t>反 应 时 间</a:t>
              </a:r>
            </a:p>
          </p:txBody>
        </p:sp>
      </p:grpSp>
      <p:sp>
        <p:nvSpPr>
          <p:cNvPr id="3" name="矩形 2">
            <a:extLst>
              <a:ext uri="{FF2B5EF4-FFF2-40B4-BE49-F238E27FC236}">
                <a16:creationId xmlns:a16="http://schemas.microsoft.com/office/drawing/2014/main" id="{5062FF6D-5108-4197-BE0B-A7AD2C0D0B8B}"/>
              </a:ext>
            </a:extLst>
          </p:cNvPr>
          <p:cNvSpPr/>
          <p:nvPr/>
        </p:nvSpPr>
        <p:spPr>
          <a:xfrm>
            <a:off x="4448932" y="289470"/>
            <a:ext cx="2383986" cy="369332"/>
          </a:xfrm>
          <a:prstGeom prst="rect">
            <a:avLst/>
          </a:prstGeom>
        </p:spPr>
        <p:txBody>
          <a:bodyPr wrap="none">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粤械注准</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20202400821</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72440" y="151530"/>
            <a:ext cx="6200140" cy="460375"/>
          </a:xfrm>
          <a:prstGeom prst="rect">
            <a:avLst/>
          </a:prstGeom>
          <a:solidFill>
            <a:schemeClr val="accent4">
              <a:lumMod val="60000"/>
              <a:lumOff val="40000"/>
            </a:schemeClr>
          </a:solidFill>
          <a:ln>
            <a:solidFill>
              <a:srgbClr val="FFFF00"/>
            </a:solidFill>
          </a:ln>
        </p:spPr>
        <p:txBody>
          <a:bodyPr wrap="square" rtlCol="0">
            <a:spAutoFit/>
          </a:bodyPr>
          <a:lstStyle/>
          <a:p>
            <a:r>
              <a:rPr lang="zh-CN" altLang="en-US" sz="2400" dirty="0">
                <a:latin typeface="Arial" panose="020B0604020202020204" pitchFamily="34" charset="0"/>
                <a:ea typeface="宋体" panose="02010600030101010101" pitchFamily="2" charset="-122"/>
                <a:cs typeface="Arial" panose="020B0604020202020204" pitchFamily="34" charset="0"/>
              </a:rPr>
              <a:t> 心肌肌钙蛋白I（</a:t>
            </a:r>
            <a:r>
              <a:rPr lang="en-US" altLang="zh-CN" sz="2400" dirty="0" err="1">
                <a:latin typeface="Arial" panose="020B0604020202020204" pitchFamily="34" charset="0"/>
                <a:ea typeface="宋体" panose="02010600030101010101" pitchFamily="2" charset="-122"/>
                <a:cs typeface="Arial" panose="020B0604020202020204" pitchFamily="34" charset="0"/>
              </a:rPr>
              <a:t>cTnI</a:t>
            </a:r>
            <a:r>
              <a:rPr lang="zh-CN" altLang="en-US" sz="2400" dirty="0">
                <a:latin typeface="Arial" panose="020B0604020202020204" pitchFamily="34" charset="0"/>
                <a:ea typeface="宋体" panose="02010600030101010101" pitchFamily="2" charset="-122"/>
                <a:cs typeface="Arial" panose="020B0604020202020204" pitchFamily="34" charset="0"/>
              </a:rPr>
              <a:t>）</a:t>
            </a:r>
          </a:p>
        </p:txBody>
      </p:sp>
      <p:sp>
        <p:nvSpPr>
          <p:cNvPr id="9" name="矩形 8"/>
          <p:cNvSpPr/>
          <p:nvPr/>
        </p:nvSpPr>
        <p:spPr>
          <a:xfrm>
            <a:off x="6884670" y="151530"/>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pic>
        <p:nvPicPr>
          <p:cNvPr id="34" name="图片 1"/>
          <p:cNvPicPr>
            <a:picLocks noChangeAspect="1"/>
          </p:cNvPicPr>
          <p:nvPr/>
        </p:nvPicPr>
        <p:blipFill>
          <a:blip r:embed="rId3"/>
          <a:stretch>
            <a:fillRect/>
          </a:stretch>
        </p:blipFill>
        <p:spPr>
          <a:xfrm>
            <a:off x="187319" y="1996234"/>
            <a:ext cx="759460" cy="476885"/>
          </a:xfrm>
          <a:prstGeom prst="rect">
            <a:avLst/>
          </a:prstGeom>
          <a:noFill/>
          <a:ln w="9525">
            <a:noFill/>
          </a:ln>
        </p:spPr>
      </p:pic>
      <p:sp>
        <p:nvSpPr>
          <p:cNvPr id="11" name="文本框 10"/>
          <p:cNvSpPr txBox="1"/>
          <p:nvPr/>
        </p:nvSpPr>
        <p:spPr>
          <a:xfrm>
            <a:off x="864229" y="1996234"/>
            <a:ext cx="1482725" cy="398780"/>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临床意义</a:t>
            </a:r>
          </a:p>
        </p:txBody>
      </p:sp>
      <p:grpSp>
        <p:nvGrpSpPr>
          <p:cNvPr id="16" name="组合 15"/>
          <p:cNvGrpSpPr/>
          <p:nvPr/>
        </p:nvGrpSpPr>
        <p:grpSpPr>
          <a:xfrm>
            <a:off x="471799" y="2446550"/>
            <a:ext cx="3376295" cy="1024890"/>
            <a:chOff x="2407" y="5017"/>
            <a:chExt cx="5317" cy="1614"/>
          </a:xfrm>
        </p:grpSpPr>
        <p:sp>
          <p:nvSpPr>
            <p:cNvPr id="108" name="文本框 107"/>
            <p:cNvSpPr txBox="1"/>
            <p:nvPr/>
          </p:nvSpPr>
          <p:spPr>
            <a:xfrm>
              <a:off x="2632" y="5017"/>
              <a:ext cx="4594" cy="533"/>
            </a:xfrm>
            <a:prstGeom prst="rect">
              <a:avLst/>
            </a:prstGeom>
            <a:noFill/>
            <a:ln w="9525">
              <a:noFill/>
            </a:ln>
          </p:spPr>
          <p:txBody>
            <a:bodyPr wrap="square">
              <a:spAutoFit/>
            </a:bodyPr>
            <a:lstStyle/>
            <a:p>
              <a:pPr indent="0"/>
              <a:r>
                <a:rPr kumimoji="1" lang="en-US" altLang="zh-CN" sz="1600" dirty="0">
                  <a:latin typeface="Arial" panose="020B0604020202020204" pitchFamily="34" charset="0"/>
                  <a:ea typeface="宋体" panose="02010600030101010101" pitchFamily="2" charset="-122"/>
                  <a:cs typeface="Arial" panose="020B0604020202020204" pitchFamily="34" charset="0"/>
                  <a:sym typeface="+mn-ea"/>
                </a:rPr>
                <a:t> </a:t>
              </a:r>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急性心肌细胞梗死检测金标准</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pic>
          <p:nvPicPr>
            <p:cNvPr id="2" name="图片 1"/>
            <p:cNvPicPr/>
            <p:nvPr/>
          </p:nvPicPr>
          <p:blipFill>
            <a:blip r:embed="rId4"/>
            <a:stretch>
              <a:fillRect/>
            </a:stretch>
          </p:blipFill>
          <p:spPr>
            <a:xfrm>
              <a:off x="2407" y="5185"/>
              <a:ext cx="225" cy="195"/>
            </a:xfrm>
            <a:prstGeom prst="rect">
              <a:avLst/>
            </a:prstGeom>
            <a:noFill/>
            <a:ln w="9525">
              <a:noFill/>
            </a:ln>
          </p:spPr>
        </p:pic>
        <p:pic>
          <p:nvPicPr>
            <p:cNvPr id="3" name="图片 2"/>
            <p:cNvPicPr/>
            <p:nvPr/>
          </p:nvPicPr>
          <p:blipFill>
            <a:blip r:embed="rId4"/>
            <a:stretch>
              <a:fillRect/>
            </a:stretch>
          </p:blipFill>
          <p:spPr>
            <a:xfrm>
              <a:off x="2407" y="5737"/>
              <a:ext cx="225" cy="195"/>
            </a:xfrm>
            <a:prstGeom prst="rect">
              <a:avLst/>
            </a:prstGeom>
            <a:noFill/>
            <a:ln w="9525">
              <a:noFill/>
            </a:ln>
          </p:spPr>
        </p:pic>
        <p:sp>
          <p:nvSpPr>
            <p:cNvPr id="110" name="文本框 109"/>
            <p:cNvSpPr txBox="1"/>
            <p:nvPr/>
          </p:nvSpPr>
          <p:spPr>
            <a:xfrm>
              <a:off x="2631" y="6100"/>
              <a:ext cx="4776" cy="531"/>
            </a:xfrm>
            <a:prstGeom prst="rect">
              <a:avLst/>
            </a:prstGeom>
            <a:noFill/>
            <a:ln w="9525">
              <a:noFill/>
            </a:ln>
          </p:spPr>
          <p:txBody>
            <a:bodyPr wrap="square">
              <a:spAutoFit/>
            </a:bodyPr>
            <a:lstStyle/>
            <a:p>
              <a:pPr indent="0"/>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溶栓治疗效果判断</a:t>
              </a:r>
              <a:endParaRPr kumimoji="1" lang="zh-CN" altLang="en-US" sz="1600" b="0" dirty="0">
                <a:latin typeface="Arial" panose="020B0604020202020204" pitchFamily="34" charset="0"/>
                <a:ea typeface="宋体" panose="02010600030101010101" pitchFamily="2" charset="-122"/>
                <a:cs typeface="Arial" panose="020B0604020202020204" pitchFamily="34" charset="0"/>
                <a:sym typeface="+mn-ea"/>
              </a:endParaRPr>
            </a:p>
          </p:txBody>
        </p:sp>
        <p:pic>
          <p:nvPicPr>
            <p:cNvPr id="4" name="图片 3"/>
            <p:cNvPicPr/>
            <p:nvPr/>
          </p:nvPicPr>
          <p:blipFill>
            <a:blip r:embed="rId4"/>
            <a:stretch>
              <a:fillRect/>
            </a:stretch>
          </p:blipFill>
          <p:spPr>
            <a:xfrm>
              <a:off x="2407" y="6268"/>
              <a:ext cx="225" cy="195"/>
            </a:xfrm>
            <a:prstGeom prst="rect">
              <a:avLst/>
            </a:prstGeom>
            <a:noFill/>
            <a:ln w="9525">
              <a:noFill/>
            </a:ln>
          </p:spPr>
        </p:pic>
        <p:sp>
          <p:nvSpPr>
            <p:cNvPr id="13" name="文本框 12"/>
            <p:cNvSpPr txBox="1"/>
            <p:nvPr/>
          </p:nvSpPr>
          <p:spPr>
            <a:xfrm>
              <a:off x="2631" y="5569"/>
              <a:ext cx="5093" cy="533"/>
            </a:xfrm>
            <a:prstGeom prst="rect">
              <a:avLst/>
            </a:prstGeom>
            <a:noFill/>
          </p:spPr>
          <p:txBody>
            <a:bodyPr wrap="square" rtlCol="0">
              <a:spAutoFit/>
            </a:bodyPr>
            <a:lstStyle/>
            <a:p>
              <a:r>
                <a:rPr kumimoji="1" lang="en-US" altLang="zh-CN" sz="1600" dirty="0">
                  <a:latin typeface="Arial" panose="020B0604020202020204" pitchFamily="34" charset="0"/>
                  <a:ea typeface="宋体" panose="02010600030101010101" pitchFamily="2" charset="-122"/>
                  <a:cs typeface="Arial" panose="020B0604020202020204" pitchFamily="34" charset="0"/>
                  <a:sym typeface="+mn-ea"/>
                </a:rPr>
                <a:t>ACS</a:t>
              </a:r>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患者危险分层和预后评估</a:t>
              </a:r>
            </a:p>
          </p:txBody>
        </p:sp>
      </p:grpSp>
      <p:grpSp>
        <p:nvGrpSpPr>
          <p:cNvPr id="17" name="组合 16"/>
          <p:cNvGrpSpPr/>
          <p:nvPr/>
        </p:nvGrpSpPr>
        <p:grpSpPr>
          <a:xfrm>
            <a:off x="547370" y="4847310"/>
            <a:ext cx="1845274" cy="398780"/>
            <a:chOff x="779" y="7128"/>
            <a:chExt cx="2906" cy="628"/>
          </a:xfrm>
        </p:grpSpPr>
        <p:sp>
          <p:nvSpPr>
            <p:cNvPr id="28" name="文本框 27"/>
            <p:cNvSpPr txBox="1"/>
            <p:nvPr/>
          </p:nvSpPr>
          <p:spPr>
            <a:xfrm>
              <a:off x="1502" y="7128"/>
              <a:ext cx="2183"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对照实验</a:t>
              </a:r>
            </a:p>
          </p:txBody>
        </p:sp>
        <p:sp>
          <p:nvSpPr>
            <p:cNvPr id="29" name="同心圆 1"/>
            <p:cNvSpPr/>
            <p:nvPr/>
          </p:nvSpPr>
          <p:spPr>
            <a:xfrm>
              <a:off x="779" y="7209"/>
              <a:ext cx="499" cy="466"/>
            </a:xfrm>
            <a:prstGeom prst="donut">
              <a:avLst/>
            </a:prstGeom>
          </p:spPr>
          <p:style>
            <a:lnRef idx="3">
              <a:schemeClr val="lt1"/>
            </a:lnRef>
            <a:fillRef idx="1">
              <a:schemeClr val="accent4"/>
            </a:fillRef>
            <a:effectRef idx="1">
              <a:schemeClr val="accent4"/>
            </a:effectRef>
            <a:fontRef idx="minor">
              <a:schemeClr val="lt1"/>
            </a:fontRef>
          </p:style>
        </p:sp>
      </p:grpSp>
      <p:grpSp>
        <p:nvGrpSpPr>
          <p:cNvPr id="6" name="组合 5"/>
          <p:cNvGrpSpPr/>
          <p:nvPr/>
        </p:nvGrpSpPr>
        <p:grpSpPr>
          <a:xfrm>
            <a:off x="3999721" y="4818535"/>
            <a:ext cx="2884949" cy="3084830"/>
            <a:chOff x="6539" y="7196"/>
            <a:chExt cx="4543" cy="4858"/>
          </a:xfrm>
        </p:grpSpPr>
        <p:sp>
          <p:nvSpPr>
            <p:cNvPr id="37" name="文本框 36"/>
            <p:cNvSpPr txBox="1"/>
            <p:nvPr/>
          </p:nvSpPr>
          <p:spPr>
            <a:xfrm>
              <a:off x="7406" y="7196"/>
              <a:ext cx="3141" cy="630"/>
            </a:xfrm>
            <a:prstGeom prst="rect">
              <a:avLst/>
            </a:prstGeom>
            <a:noFill/>
          </p:spPr>
          <p:txBody>
            <a:bodyPr wrap="square" rtlCol="0">
              <a:spAutoFit/>
            </a:bodyPr>
            <a:lstStyle/>
            <a:p>
              <a:r>
                <a:rPr lang="zh-CN" altLang="zh-CN" sz="2000" b="1" dirty="0">
                  <a:latin typeface="Arial" panose="020B0604020202020204" pitchFamily="34" charset="0"/>
                  <a:ea typeface="宋体" panose="02010600030101010101" pitchFamily="2" charset="-122"/>
                  <a:cs typeface="Arial" panose="020B0604020202020204" pitchFamily="34" charset="0"/>
                </a:rPr>
                <a:t>主要参数</a:t>
              </a:r>
            </a:p>
          </p:txBody>
        </p:sp>
        <p:pic>
          <p:nvPicPr>
            <p:cNvPr id="39" name="图片 9" descr="445988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9" y="7196"/>
              <a:ext cx="654" cy="625"/>
            </a:xfrm>
            <a:prstGeom prst="rect">
              <a:avLst/>
            </a:prstGeom>
          </p:spPr>
        </p:pic>
        <p:sp>
          <p:nvSpPr>
            <p:cNvPr id="7" name="文本框 6"/>
            <p:cNvSpPr txBox="1"/>
            <p:nvPr/>
          </p:nvSpPr>
          <p:spPr>
            <a:xfrm>
              <a:off x="6656" y="8064"/>
              <a:ext cx="1647" cy="483"/>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样本类型</a:t>
              </a:r>
            </a:p>
          </p:txBody>
        </p:sp>
        <p:sp>
          <p:nvSpPr>
            <p:cNvPr id="19" name="文本框 18"/>
            <p:cNvSpPr txBox="1"/>
            <p:nvPr/>
          </p:nvSpPr>
          <p:spPr>
            <a:xfrm>
              <a:off x="8531" y="8060"/>
              <a:ext cx="2551" cy="483"/>
            </a:xfrm>
            <a:prstGeom prst="rect">
              <a:avLst/>
            </a:prstGeom>
            <a:noFill/>
            <a:ln>
              <a:solidFill>
                <a:schemeClr val="accent2">
                  <a:lumMod val="60000"/>
                  <a:lumOff val="4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全血</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en-US" sz="1400" dirty="0">
                  <a:latin typeface="Arial" panose="020B0604020202020204" pitchFamily="34" charset="0"/>
                  <a:ea typeface="宋体" panose="02010600030101010101" pitchFamily="2" charset="-122"/>
                  <a:cs typeface="Arial" panose="020B0604020202020204" pitchFamily="34" charset="0"/>
                </a:rPr>
                <a:t>血清</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zh-CN" sz="1400" dirty="0">
                  <a:latin typeface="Arial" panose="020B0604020202020204" pitchFamily="34" charset="0"/>
                  <a:ea typeface="宋体" panose="02010600030101010101" pitchFamily="2" charset="-122"/>
                  <a:cs typeface="Arial" panose="020B0604020202020204" pitchFamily="34" charset="0"/>
                </a:rPr>
                <a:t>血浆</a:t>
              </a:r>
            </a:p>
          </p:txBody>
        </p:sp>
        <p:sp>
          <p:nvSpPr>
            <p:cNvPr id="23" name="文本框 22"/>
            <p:cNvSpPr txBox="1"/>
            <p:nvPr/>
          </p:nvSpPr>
          <p:spPr>
            <a:xfrm>
              <a:off x="6656" y="8798"/>
              <a:ext cx="1647" cy="483"/>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线性范围</a:t>
              </a:r>
            </a:p>
          </p:txBody>
        </p:sp>
        <p:sp>
          <p:nvSpPr>
            <p:cNvPr id="27" name="文本框 26"/>
            <p:cNvSpPr txBox="1"/>
            <p:nvPr/>
          </p:nvSpPr>
          <p:spPr>
            <a:xfrm>
              <a:off x="6656" y="9473"/>
              <a:ext cx="1647" cy="483"/>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精 密 度</a:t>
              </a:r>
            </a:p>
          </p:txBody>
        </p:sp>
        <p:sp>
          <p:nvSpPr>
            <p:cNvPr id="35" name="文本框 34"/>
            <p:cNvSpPr txBox="1"/>
            <p:nvPr/>
          </p:nvSpPr>
          <p:spPr>
            <a:xfrm>
              <a:off x="6656" y="10177"/>
              <a:ext cx="1647" cy="483"/>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检出限</a:t>
              </a:r>
            </a:p>
          </p:txBody>
        </p:sp>
        <p:sp>
          <p:nvSpPr>
            <p:cNvPr id="36" name="文本框 35"/>
            <p:cNvSpPr txBox="1"/>
            <p:nvPr/>
          </p:nvSpPr>
          <p:spPr>
            <a:xfrm>
              <a:off x="8517" y="9473"/>
              <a:ext cx="2551" cy="483"/>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CV≤15%</a:t>
              </a:r>
            </a:p>
          </p:txBody>
        </p:sp>
        <p:sp>
          <p:nvSpPr>
            <p:cNvPr id="38" name="文本框 37"/>
            <p:cNvSpPr txBox="1"/>
            <p:nvPr/>
          </p:nvSpPr>
          <p:spPr>
            <a:xfrm>
              <a:off x="6656" y="10904"/>
              <a:ext cx="1647" cy="483"/>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40" name="文本框 39"/>
            <p:cNvSpPr txBox="1"/>
            <p:nvPr/>
          </p:nvSpPr>
          <p:spPr>
            <a:xfrm>
              <a:off x="8531" y="10904"/>
              <a:ext cx="2551" cy="483"/>
            </a:xfrm>
            <a:prstGeom prst="rect">
              <a:avLst/>
            </a:prstGeom>
            <a:noFill/>
            <a:ln>
              <a:solidFill>
                <a:schemeClr val="accent2">
                  <a:lumMod val="60000"/>
                  <a:lumOff val="40000"/>
                </a:schemeClr>
              </a:solidFill>
            </a:ln>
          </p:spPr>
          <p:txBody>
            <a:bodyPr wrap="square" rtlCol="0">
              <a:spAutoFit/>
            </a:bodyPr>
            <a:lstStyle/>
            <a:p>
              <a:r>
                <a:rPr lang="zh-CN" altLang="zh-CN" sz="1400" dirty="0">
                  <a:latin typeface="Arial" panose="020B0604020202020204" pitchFamily="34" charset="0"/>
                  <a:ea typeface="宋体" panose="02010600030101010101" pitchFamily="2" charset="-122"/>
                  <a:cs typeface="Arial" panose="020B0604020202020204" pitchFamily="34" charset="0"/>
                </a:rPr>
                <a:t>10μL</a:t>
              </a:r>
            </a:p>
          </p:txBody>
        </p:sp>
        <p:sp>
          <p:nvSpPr>
            <p:cNvPr id="46" name="文本框 45"/>
            <p:cNvSpPr txBox="1"/>
            <p:nvPr/>
          </p:nvSpPr>
          <p:spPr>
            <a:xfrm>
              <a:off x="8531" y="11571"/>
              <a:ext cx="1494" cy="483"/>
            </a:xfrm>
            <a:prstGeom prst="rect">
              <a:avLst/>
            </a:prstGeom>
            <a:noFill/>
          </p:spPr>
          <p:txBody>
            <a:bodyPr wrap="square" rtlCol="0" anchor="t">
              <a:spAutoFit/>
            </a:bodyPr>
            <a:lstStyle/>
            <a:p>
              <a:endParaRPr lang="en-US" altLang="zh-CN" sz="1400">
                <a:latin typeface="Arial" panose="020B0604020202020204" pitchFamily="34" charset="0"/>
                <a:ea typeface="宋体" panose="02010600030101010101" pitchFamily="2" charset="-122"/>
                <a:cs typeface="Arial" panose="020B0604020202020204" pitchFamily="34" charset="0"/>
              </a:endParaRPr>
            </a:p>
          </p:txBody>
        </p:sp>
        <p:sp>
          <p:nvSpPr>
            <p:cNvPr id="45" name="文本框 44">
              <a:extLst>
                <a:ext uri="{FF2B5EF4-FFF2-40B4-BE49-F238E27FC236}">
                  <a16:creationId xmlns:a16="http://schemas.microsoft.com/office/drawing/2014/main" id="{C6C5D78C-06B7-43CE-928B-FB0F7E8C5283}"/>
                </a:ext>
              </a:extLst>
            </p:cNvPr>
            <p:cNvSpPr txBox="1"/>
            <p:nvPr/>
          </p:nvSpPr>
          <p:spPr>
            <a:xfrm>
              <a:off x="8517" y="8798"/>
              <a:ext cx="2551" cy="483"/>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0.1</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lang="en-US" altLang="zh-CN" sz="1400" dirty="0">
                  <a:latin typeface="Arial" panose="020B0604020202020204" pitchFamily="34" charset="0"/>
                  <a:ea typeface="宋体" panose="02010600030101010101" pitchFamily="2" charset="-122"/>
                  <a:cs typeface="Arial" panose="020B0604020202020204" pitchFamily="34" charset="0"/>
                </a:rPr>
                <a:t>40ng/mL</a:t>
              </a:r>
            </a:p>
          </p:txBody>
        </p:sp>
        <p:sp>
          <p:nvSpPr>
            <p:cNvPr id="47" name="文本框 46">
              <a:extLst>
                <a:ext uri="{FF2B5EF4-FFF2-40B4-BE49-F238E27FC236}">
                  <a16:creationId xmlns:a16="http://schemas.microsoft.com/office/drawing/2014/main" id="{6DF05833-07C4-4D46-BE0E-633D24706B77}"/>
                </a:ext>
              </a:extLst>
            </p:cNvPr>
            <p:cNvSpPr txBox="1"/>
            <p:nvPr/>
          </p:nvSpPr>
          <p:spPr>
            <a:xfrm>
              <a:off x="8517" y="10166"/>
              <a:ext cx="2551"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≤0.1ng/mL</a:t>
              </a:r>
            </a:p>
          </p:txBody>
        </p:sp>
      </p:grpSp>
      <p:sp>
        <p:nvSpPr>
          <p:cNvPr id="18" name="文本框 17"/>
          <p:cNvSpPr txBox="1"/>
          <p:nvPr/>
        </p:nvSpPr>
        <p:spPr>
          <a:xfrm>
            <a:off x="3275648" y="9688174"/>
            <a:ext cx="1080135" cy="307777"/>
          </a:xfrm>
          <a:prstGeom prst="rect">
            <a:avLst/>
          </a:prstGeom>
          <a:solidFill>
            <a:srgbClr val="FFC000"/>
          </a:solidFill>
          <a:ln>
            <a:solidFill>
              <a:schemeClr val="bg1"/>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5</a:t>
            </a:r>
          </a:p>
        </p:txBody>
      </p:sp>
      <p:cxnSp>
        <p:nvCxnSpPr>
          <p:cNvPr id="20" name="直接连接符 19"/>
          <p:cNvCxnSpPr>
            <a:cxnSpLocks/>
          </p:cNvCxnSpPr>
          <p:nvPr/>
        </p:nvCxnSpPr>
        <p:spPr>
          <a:xfrm>
            <a:off x="431800" y="10003335"/>
            <a:ext cx="6903720" cy="0"/>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65125" y="8837239"/>
            <a:ext cx="6414770" cy="805180"/>
            <a:chOff x="888" y="12630"/>
            <a:chExt cx="10102" cy="1268"/>
          </a:xfrm>
        </p:grpSpPr>
        <p:grpSp>
          <p:nvGrpSpPr>
            <p:cNvPr id="73" name="组合 72"/>
            <p:cNvGrpSpPr/>
            <p:nvPr/>
          </p:nvGrpSpPr>
          <p:grpSpPr>
            <a:xfrm>
              <a:off x="888" y="12630"/>
              <a:ext cx="10103" cy="1269"/>
              <a:chOff x="891" y="12846"/>
              <a:chExt cx="10103" cy="1269"/>
            </a:xfrm>
          </p:grpSpPr>
          <p:pic>
            <p:nvPicPr>
              <p:cNvPr id="51" name="图片 50" descr="348137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 y="12846"/>
                <a:ext cx="738" cy="738"/>
              </a:xfrm>
              <a:prstGeom prst="rect">
                <a:avLst/>
              </a:prstGeom>
            </p:spPr>
          </p:pic>
          <p:sp>
            <p:nvSpPr>
              <p:cNvPr id="54" name="文本框 53"/>
              <p:cNvSpPr txBox="1"/>
              <p:nvPr/>
            </p:nvSpPr>
            <p:spPr>
              <a:xfrm>
                <a:off x="1629" y="13584"/>
                <a:ext cx="9365" cy="531"/>
              </a:xfrm>
              <a:prstGeom prst="rect">
                <a:avLst/>
              </a:prstGeom>
              <a:noFill/>
            </p:spPr>
            <p:txBody>
              <a:bodyPr wrap="square" rtlCol="0">
                <a:spAutoFit/>
              </a:bodyPr>
              <a:lstStyle/>
              <a:p>
                <a:r>
                  <a:rPr lang="zh-CN" altLang="en-US" sz="1600" dirty="0">
                    <a:latin typeface="Arial" panose="020B0604020202020204" pitchFamily="34" charset="0"/>
                    <a:ea typeface="宋体" panose="02010600030101010101" pitchFamily="2" charset="-122"/>
                    <a:cs typeface="Arial" panose="020B0604020202020204" pitchFamily="34" charset="0"/>
                  </a:rPr>
                  <a:t>检验科、心内科、</a:t>
                </a:r>
                <a:r>
                  <a:rPr lang="en-US" altLang="zh-CN" sz="1600" dirty="0">
                    <a:latin typeface="Arial" panose="020B0604020202020204" pitchFamily="34" charset="0"/>
                    <a:ea typeface="宋体" panose="02010600030101010101" pitchFamily="2" charset="-122"/>
                    <a:cs typeface="Arial" panose="020B0604020202020204" pitchFamily="34" charset="0"/>
                  </a:rPr>
                  <a:t>ICU</a:t>
                </a:r>
                <a:r>
                  <a:rPr lang="zh-CN" altLang="en-US" sz="1600" dirty="0">
                    <a:latin typeface="Arial" panose="020B0604020202020204" pitchFamily="34" charset="0"/>
                    <a:ea typeface="宋体" panose="02010600030101010101" pitchFamily="2" charset="-122"/>
                    <a:cs typeface="Arial" panose="020B0604020202020204" pitchFamily="34" charset="0"/>
                  </a:rPr>
                  <a:t>、急诊科等。</a:t>
                </a:r>
              </a:p>
            </p:txBody>
          </p:sp>
        </p:grpSp>
        <p:sp>
          <p:nvSpPr>
            <p:cNvPr id="53" name="文本框 52"/>
            <p:cNvSpPr txBox="1"/>
            <p:nvPr/>
          </p:nvSpPr>
          <p:spPr>
            <a:xfrm>
              <a:off x="1626" y="12740"/>
              <a:ext cx="2325"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应用科室</a:t>
              </a:r>
            </a:p>
          </p:txBody>
        </p:sp>
      </p:grpSp>
      <p:sp>
        <p:nvSpPr>
          <p:cNvPr id="43" name="矩形 42">
            <a:extLst>
              <a:ext uri="{FF2B5EF4-FFF2-40B4-BE49-F238E27FC236}">
                <a16:creationId xmlns:a16="http://schemas.microsoft.com/office/drawing/2014/main" id="{7D3484F7-8061-47E3-BF5D-7EF8657051B0}"/>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44" name="图表 43">
            <a:extLst>
              <a:ext uri="{FF2B5EF4-FFF2-40B4-BE49-F238E27FC236}">
                <a16:creationId xmlns:a16="http://schemas.microsoft.com/office/drawing/2014/main" id="{D8327195-66C7-4673-A063-5C5BCC086F64}"/>
              </a:ext>
            </a:extLst>
          </p:cNvPr>
          <p:cNvGraphicFramePr/>
          <p:nvPr>
            <p:extLst>
              <p:ext uri="{D42A27DB-BD31-4B8C-83A1-F6EECF244321}">
                <p14:modId xmlns:p14="http://schemas.microsoft.com/office/powerpoint/2010/main" val="1469623863"/>
              </p:ext>
            </p:extLst>
          </p:nvPr>
        </p:nvGraphicFramePr>
        <p:xfrm>
          <a:off x="296911" y="5009073"/>
          <a:ext cx="3800164" cy="4060608"/>
        </p:xfrm>
        <a:graphic>
          <a:graphicData uri="http://schemas.openxmlformats.org/drawingml/2006/chart">
            <c:chart xmlns:c="http://schemas.openxmlformats.org/drawingml/2006/chart" xmlns:r="http://schemas.openxmlformats.org/officeDocument/2006/relationships" r:id="rId9"/>
          </a:graphicData>
        </a:graphic>
      </p:graphicFrame>
      <p:pic>
        <p:nvPicPr>
          <p:cNvPr id="5" name="图片 4">
            <a:extLst>
              <a:ext uri="{FF2B5EF4-FFF2-40B4-BE49-F238E27FC236}">
                <a16:creationId xmlns:a16="http://schemas.microsoft.com/office/drawing/2014/main" id="{ABC50793-B287-4837-AFB1-4265B34204E6}"/>
              </a:ext>
            </a:extLst>
          </p:cNvPr>
          <p:cNvPicPr>
            <a:picLocks noChangeAspect="1"/>
          </p:cNvPicPr>
          <p:nvPr/>
        </p:nvPicPr>
        <p:blipFill>
          <a:blip r:embed="rId10"/>
          <a:stretch>
            <a:fillRect/>
          </a:stretch>
        </p:blipFill>
        <p:spPr>
          <a:xfrm>
            <a:off x="3331301" y="1255443"/>
            <a:ext cx="3735097" cy="2563039"/>
          </a:xfrm>
          <a:prstGeom prst="rect">
            <a:avLst/>
          </a:prstGeom>
        </p:spPr>
      </p:pic>
      <p:sp>
        <p:nvSpPr>
          <p:cNvPr id="48" name="文本框 47">
            <a:extLst>
              <a:ext uri="{FF2B5EF4-FFF2-40B4-BE49-F238E27FC236}">
                <a16:creationId xmlns:a16="http://schemas.microsoft.com/office/drawing/2014/main" id="{09EEA620-5DB8-46A3-965B-995CA752AA04}"/>
              </a:ext>
            </a:extLst>
          </p:cNvPr>
          <p:cNvSpPr txBox="1"/>
          <p:nvPr/>
        </p:nvSpPr>
        <p:spPr>
          <a:xfrm>
            <a:off x="435042" y="663441"/>
            <a:ext cx="4185761" cy="584775"/>
          </a:xfrm>
          <a:prstGeom prst="rect">
            <a:avLst/>
          </a:prstGeom>
          <a:noFill/>
        </p:spPr>
        <p:txBody>
          <a:bodyPr wrap="none" rtlCol="0">
            <a:spAutoFit/>
          </a:bodyPr>
          <a:lstStyle/>
          <a:p>
            <a:r>
              <a:rPr lang="zh-CN" altLang="en-US" sz="1600" dirty="0">
                <a:latin typeface="宋体" panose="02010600030101010101" pitchFamily="2" charset="-122"/>
                <a:ea typeface="宋体" panose="02010600030101010101" pitchFamily="2" charset="-122"/>
              </a:rPr>
              <a:t>皮克级</a:t>
            </a:r>
            <a:r>
              <a:rPr lang="en-US" altLang="zh-CN" sz="1600" dirty="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毫升的超高</a:t>
            </a:r>
            <a:r>
              <a:rPr lang="zh-CN" altLang="en-US" sz="1600" dirty="0">
                <a:latin typeface="宋体" panose="02010600030101010101" pitchFamily="2" charset="-122"/>
                <a:ea typeface="宋体" panose="02010600030101010101" pitchFamily="2" charset="-122"/>
              </a:rPr>
              <a:t>灵敏度</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诊断</a:t>
            </a:r>
            <a:r>
              <a:rPr lang="en-US" altLang="zh-CN" sz="1600" dirty="0">
                <a:latin typeface="宋体" panose="02010600030101010101" pitchFamily="2" charset="-122"/>
                <a:ea typeface="宋体" panose="02010600030101010101" pitchFamily="2" charset="-122"/>
              </a:rPr>
              <a:t>AMI</a:t>
            </a:r>
            <a:r>
              <a:rPr lang="zh-CN" altLang="en-US" sz="1600" dirty="0">
                <a:latin typeface="宋体" panose="02010600030101010101" pitchFamily="2" charset="-122"/>
                <a:ea typeface="宋体" panose="02010600030101010101" pitchFamily="2" charset="-122"/>
              </a:rPr>
              <a:t>的高特异性和高敏感型的“金标准”</a:t>
            </a:r>
          </a:p>
        </p:txBody>
      </p:sp>
      <p:grpSp>
        <p:nvGrpSpPr>
          <p:cNvPr id="49" name="组合 48">
            <a:extLst>
              <a:ext uri="{FF2B5EF4-FFF2-40B4-BE49-F238E27FC236}">
                <a16:creationId xmlns:a16="http://schemas.microsoft.com/office/drawing/2014/main" id="{7C158248-1152-4CA6-84AB-31AC4E4958C6}"/>
              </a:ext>
            </a:extLst>
          </p:cNvPr>
          <p:cNvGrpSpPr/>
          <p:nvPr/>
        </p:nvGrpSpPr>
        <p:grpSpPr>
          <a:xfrm>
            <a:off x="472440" y="3470505"/>
            <a:ext cx="3376295" cy="688975"/>
            <a:chOff x="2407" y="5017"/>
            <a:chExt cx="5317" cy="1085"/>
          </a:xfrm>
        </p:grpSpPr>
        <p:sp>
          <p:nvSpPr>
            <p:cNvPr id="50" name="文本框 49">
              <a:extLst>
                <a:ext uri="{FF2B5EF4-FFF2-40B4-BE49-F238E27FC236}">
                  <a16:creationId xmlns:a16="http://schemas.microsoft.com/office/drawing/2014/main" id="{EE6F02EB-91C8-4E24-8233-D7514A2EC396}"/>
                </a:ext>
              </a:extLst>
            </p:cNvPr>
            <p:cNvSpPr txBox="1"/>
            <p:nvPr/>
          </p:nvSpPr>
          <p:spPr>
            <a:xfrm>
              <a:off x="2632" y="5017"/>
              <a:ext cx="4594" cy="533"/>
            </a:xfrm>
            <a:prstGeom prst="rect">
              <a:avLst/>
            </a:prstGeom>
            <a:noFill/>
            <a:ln w="9525">
              <a:noFill/>
            </a:ln>
          </p:spPr>
          <p:txBody>
            <a:bodyPr wrap="square">
              <a:spAutoFit/>
            </a:bodyPr>
            <a:lstStyle/>
            <a:p>
              <a:pPr indent="0"/>
              <a:r>
                <a:rPr kumimoji="1" lang="en-US" altLang="zh-CN" sz="1600" dirty="0">
                  <a:latin typeface="Arial" panose="020B0604020202020204" pitchFamily="34" charset="0"/>
                  <a:ea typeface="宋体" panose="02010600030101010101" pitchFamily="2" charset="-122"/>
                  <a:cs typeface="Arial" panose="020B0604020202020204" pitchFamily="34" charset="0"/>
                  <a:sym typeface="+mn-ea"/>
                </a:rPr>
                <a:t> </a:t>
              </a:r>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微小心肌损伤判断</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pic>
          <p:nvPicPr>
            <p:cNvPr id="52" name="图片 51">
              <a:extLst>
                <a:ext uri="{FF2B5EF4-FFF2-40B4-BE49-F238E27FC236}">
                  <a16:creationId xmlns:a16="http://schemas.microsoft.com/office/drawing/2014/main" id="{27A09922-9E8F-4886-B617-3C1A683944CB}"/>
                </a:ext>
              </a:extLst>
            </p:cNvPr>
            <p:cNvPicPr/>
            <p:nvPr/>
          </p:nvPicPr>
          <p:blipFill>
            <a:blip r:embed="rId4"/>
            <a:stretch>
              <a:fillRect/>
            </a:stretch>
          </p:blipFill>
          <p:spPr>
            <a:xfrm>
              <a:off x="2407" y="5185"/>
              <a:ext cx="225" cy="195"/>
            </a:xfrm>
            <a:prstGeom prst="rect">
              <a:avLst/>
            </a:prstGeom>
            <a:noFill/>
            <a:ln w="9525">
              <a:noFill/>
            </a:ln>
          </p:spPr>
        </p:pic>
        <p:pic>
          <p:nvPicPr>
            <p:cNvPr id="55" name="图片 54">
              <a:extLst>
                <a:ext uri="{FF2B5EF4-FFF2-40B4-BE49-F238E27FC236}">
                  <a16:creationId xmlns:a16="http://schemas.microsoft.com/office/drawing/2014/main" id="{BD3AA4A3-CCFE-4F44-8865-49B05A7CEECF}"/>
                </a:ext>
              </a:extLst>
            </p:cNvPr>
            <p:cNvPicPr/>
            <p:nvPr/>
          </p:nvPicPr>
          <p:blipFill>
            <a:blip r:embed="rId4"/>
            <a:stretch>
              <a:fillRect/>
            </a:stretch>
          </p:blipFill>
          <p:spPr>
            <a:xfrm>
              <a:off x="2407" y="5737"/>
              <a:ext cx="225" cy="195"/>
            </a:xfrm>
            <a:prstGeom prst="rect">
              <a:avLst/>
            </a:prstGeom>
            <a:noFill/>
            <a:ln w="9525">
              <a:noFill/>
            </a:ln>
          </p:spPr>
        </p:pic>
        <p:sp>
          <p:nvSpPr>
            <p:cNvPr id="58" name="文本框 57">
              <a:extLst>
                <a:ext uri="{FF2B5EF4-FFF2-40B4-BE49-F238E27FC236}">
                  <a16:creationId xmlns:a16="http://schemas.microsoft.com/office/drawing/2014/main" id="{55315CBC-A52C-48B9-A0D4-DDCF92502D90}"/>
                </a:ext>
              </a:extLst>
            </p:cNvPr>
            <p:cNvSpPr txBox="1"/>
            <p:nvPr/>
          </p:nvSpPr>
          <p:spPr>
            <a:xfrm>
              <a:off x="2631" y="5569"/>
              <a:ext cx="5093" cy="533"/>
            </a:xfrm>
            <a:prstGeom prst="rect">
              <a:avLst/>
            </a:prstGeom>
            <a:noFill/>
          </p:spPr>
          <p:txBody>
            <a:bodyPr wrap="square" rtlCol="0">
              <a:spAutoFit/>
            </a:bodyPr>
            <a:lstStyle/>
            <a:p>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围手术期心肌损伤检测</a:t>
              </a:r>
            </a:p>
          </p:txBody>
        </p:sp>
      </p:grpSp>
      <p:sp>
        <p:nvSpPr>
          <p:cNvPr id="56" name="文本框 55">
            <a:extLst>
              <a:ext uri="{FF2B5EF4-FFF2-40B4-BE49-F238E27FC236}">
                <a16:creationId xmlns:a16="http://schemas.microsoft.com/office/drawing/2014/main" id="{D559ABA3-FD6B-49AA-A155-BFBE03846180}"/>
              </a:ext>
            </a:extLst>
          </p:cNvPr>
          <p:cNvSpPr txBox="1"/>
          <p:nvPr/>
        </p:nvSpPr>
        <p:spPr>
          <a:xfrm>
            <a:off x="4065189" y="7636476"/>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Cut-off值</a:t>
            </a:r>
          </a:p>
        </p:txBody>
      </p:sp>
      <p:sp>
        <p:nvSpPr>
          <p:cNvPr id="57" name="文本框 56">
            <a:extLst>
              <a:ext uri="{FF2B5EF4-FFF2-40B4-BE49-F238E27FC236}">
                <a16:creationId xmlns:a16="http://schemas.microsoft.com/office/drawing/2014/main" id="{854A9C8D-3F64-4FFA-9D57-F5DE1092BA2E}"/>
              </a:ext>
            </a:extLst>
          </p:cNvPr>
          <p:cNvSpPr txBox="1"/>
          <p:nvPr/>
        </p:nvSpPr>
        <p:spPr>
          <a:xfrm>
            <a:off x="5255814" y="8096217"/>
            <a:ext cx="1628856" cy="307776"/>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12min</a:t>
            </a:r>
          </a:p>
        </p:txBody>
      </p:sp>
      <p:sp>
        <p:nvSpPr>
          <p:cNvPr id="59" name="文本框 58">
            <a:extLst>
              <a:ext uri="{FF2B5EF4-FFF2-40B4-BE49-F238E27FC236}">
                <a16:creationId xmlns:a16="http://schemas.microsoft.com/office/drawing/2014/main" id="{A416A150-1FA6-4E31-B3EC-9758D019CC8E}"/>
              </a:ext>
            </a:extLst>
          </p:cNvPr>
          <p:cNvSpPr txBox="1"/>
          <p:nvPr/>
        </p:nvSpPr>
        <p:spPr>
          <a:xfrm>
            <a:off x="5255814" y="7628177"/>
            <a:ext cx="1628856" cy="307777"/>
          </a:xfrm>
          <a:prstGeom prst="rect">
            <a:avLst/>
          </a:prstGeom>
          <a:noFill/>
          <a:ln>
            <a:solidFill>
              <a:schemeClr val="accent2">
                <a:lumMod val="60000"/>
                <a:lumOff val="4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0.3ng/mL</a:t>
            </a:r>
          </a:p>
        </p:txBody>
      </p:sp>
      <p:sp>
        <p:nvSpPr>
          <p:cNvPr id="60" name="文本框 59">
            <a:extLst>
              <a:ext uri="{FF2B5EF4-FFF2-40B4-BE49-F238E27FC236}">
                <a16:creationId xmlns:a16="http://schemas.microsoft.com/office/drawing/2014/main" id="{1CF8A111-F0A9-4E23-9824-89A5B653ABC4}"/>
              </a:ext>
            </a:extLst>
          </p:cNvPr>
          <p:cNvSpPr txBox="1"/>
          <p:nvPr/>
        </p:nvSpPr>
        <p:spPr>
          <a:xfrm>
            <a:off x="4065189" y="8087917"/>
            <a:ext cx="1045845" cy="307777"/>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zh-CN" altLang="en-US" sz="1400" dirty="0">
                <a:latin typeface="Arial" panose="020B0604020202020204" pitchFamily="34" charset="0"/>
                <a:ea typeface="宋体" panose="02010600030101010101" pitchFamily="2" charset="-122"/>
                <a:cs typeface="Arial" panose="020B0604020202020204" pitchFamily="34" charset="0"/>
                <a:sym typeface="+mn-ea"/>
              </a:rPr>
              <a:t>反 应 时 间</a:t>
            </a:r>
          </a:p>
        </p:txBody>
      </p:sp>
      <p:sp>
        <p:nvSpPr>
          <p:cNvPr id="61" name="矩形 60">
            <a:extLst>
              <a:ext uri="{FF2B5EF4-FFF2-40B4-BE49-F238E27FC236}">
                <a16:creationId xmlns:a16="http://schemas.microsoft.com/office/drawing/2014/main" id="{4FC0D903-FBF7-4CCD-8DA1-5F7641E73E55}"/>
              </a:ext>
            </a:extLst>
          </p:cNvPr>
          <p:cNvSpPr/>
          <p:nvPr/>
        </p:nvSpPr>
        <p:spPr>
          <a:xfrm>
            <a:off x="4310683" y="224838"/>
            <a:ext cx="2383986" cy="369332"/>
          </a:xfrm>
          <a:prstGeom prst="rect">
            <a:avLst/>
          </a:prstGeom>
        </p:spPr>
        <p:txBody>
          <a:bodyPr wrap="none">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粤械注准</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20192401041</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99085" y="135492"/>
            <a:ext cx="6343015" cy="460375"/>
          </a:xfrm>
          <a:prstGeom prst="rect">
            <a:avLst/>
          </a:prstGeom>
          <a:solidFill>
            <a:schemeClr val="accent4">
              <a:lumMod val="60000"/>
              <a:lumOff val="40000"/>
            </a:schemeClr>
          </a:solidFill>
          <a:ln>
            <a:solidFill>
              <a:srgbClr val="FFFF00"/>
            </a:solidFill>
          </a:ln>
        </p:spPr>
        <p:txBody>
          <a:bodyPr wrap="square" rtlCol="0">
            <a:spAutoFit/>
          </a:bodyPr>
          <a:lstStyle/>
          <a:p>
            <a:r>
              <a:rPr lang="zh-CN" altLang="en-US" sz="2400" dirty="0">
                <a:latin typeface="Arial" panose="020B0604020202020204" pitchFamily="34" charset="0"/>
                <a:ea typeface="宋体" panose="02010600030101010101" pitchFamily="2" charset="-122"/>
                <a:cs typeface="Arial" panose="020B0604020202020204" pitchFamily="34" charset="0"/>
                <a:sym typeface="+mn-ea"/>
              </a:rPr>
              <a:t>N-末端心房利钠肽（</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NT-</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proBNP</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a:t>
            </a:r>
          </a:p>
        </p:txBody>
      </p:sp>
      <p:sp>
        <p:nvSpPr>
          <p:cNvPr id="9" name="矩形 8"/>
          <p:cNvSpPr/>
          <p:nvPr/>
        </p:nvSpPr>
        <p:spPr>
          <a:xfrm>
            <a:off x="6868160" y="135492"/>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14" name="组合 13"/>
          <p:cNvGrpSpPr/>
          <p:nvPr/>
        </p:nvGrpSpPr>
        <p:grpSpPr>
          <a:xfrm>
            <a:off x="215265" y="2525698"/>
            <a:ext cx="2132965" cy="476250"/>
            <a:chOff x="394" y="2016"/>
            <a:chExt cx="3359" cy="750"/>
          </a:xfrm>
        </p:grpSpPr>
        <p:pic>
          <p:nvPicPr>
            <p:cNvPr id="34" name="图片 1"/>
            <p:cNvPicPr>
              <a:picLocks noChangeAspect="1"/>
            </p:cNvPicPr>
            <p:nvPr/>
          </p:nvPicPr>
          <p:blipFill>
            <a:blip r:embed="rId3"/>
            <a:stretch>
              <a:fillRect/>
            </a:stretch>
          </p:blipFill>
          <p:spPr>
            <a:xfrm>
              <a:off x="394" y="2016"/>
              <a:ext cx="1196" cy="751"/>
            </a:xfrm>
            <a:prstGeom prst="rect">
              <a:avLst/>
            </a:prstGeom>
            <a:noFill/>
            <a:ln w="9525">
              <a:noFill/>
            </a:ln>
          </p:spPr>
        </p:pic>
        <p:sp>
          <p:nvSpPr>
            <p:cNvPr id="11" name="文本框 10"/>
            <p:cNvSpPr txBox="1"/>
            <p:nvPr/>
          </p:nvSpPr>
          <p:spPr>
            <a:xfrm>
              <a:off x="1419" y="2077"/>
              <a:ext cx="2335"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临床意义</a:t>
              </a:r>
            </a:p>
          </p:txBody>
        </p:sp>
      </p:grpSp>
      <p:graphicFrame>
        <p:nvGraphicFramePr>
          <p:cNvPr id="2" name="表格 1"/>
          <p:cNvGraphicFramePr/>
          <p:nvPr>
            <p:extLst>
              <p:ext uri="{D42A27DB-BD31-4B8C-83A1-F6EECF244321}">
                <p14:modId xmlns:p14="http://schemas.microsoft.com/office/powerpoint/2010/main" val="3064804904"/>
              </p:ext>
            </p:extLst>
          </p:nvPr>
        </p:nvGraphicFramePr>
        <p:xfrm>
          <a:off x="548142" y="1161609"/>
          <a:ext cx="6529567" cy="1402080"/>
        </p:xfrm>
        <a:graphic>
          <a:graphicData uri="http://schemas.openxmlformats.org/drawingml/2006/table">
            <a:tbl>
              <a:tblPr firstRow="1" bandRow="1">
                <a:tableStyleId>{5C22544A-7EE6-4342-B048-85BDC9FD1C3A}</a:tableStyleId>
              </a:tblPr>
              <a:tblGrid>
                <a:gridCol w="1120410">
                  <a:extLst>
                    <a:ext uri="{9D8B030D-6E8A-4147-A177-3AD203B41FA5}">
                      <a16:colId xmlns:a16="http://schemas.microsoft.com/office/drawing/2014/main" val="20000"/>
                    </a:ext>
                  </a:extLst>
                </a:gridCol>
                <a:gridCol w="1900515">
                  <a:extLst>
                    <a:ext uri="{9D8B030D-6E8A-4147-A177-3AD203B41FA5}">
                      <a16:colId xmlns:a16="http://schemas.microsoft.com/office/drawing/2014/main" val="20001"/>
                    </a:ext>
                  </a:extLst>
                </a:gridCol>
                <a:gridCol w="1372453">
                  <a:extLst>
                    <a:ext uri="{9D8B030D-6E8A-4147-A177-3AD203B41FA5}">
                      <a16:colId xmlns:a16="http://schemas.microsoft.com/office/drawing/2014/main" val="20002"/>
                    </a:ext>
                  </a:extLst>
                </a:gridCol>
                <a:gridCol w="2136189">
                  <a:extLst>
                    <a:ext uri="{9D8B030D-6E8A-4147-A177-3AD203B41FA5}">
                      <a16:colId xmlns:a16="http://schemas.microsoft.com/office/drawing/2014/main" val="20003"/>
                    </a:ext>
                  </a:extLst>
                </a:gridCol>
              </a:tblGrid>
              <a:tr h="259080">
                <a:tc>
                  <a:txBody>
                    <a:bodyPr/>
                    <a:lstStyle/>
                    <a:p>
                      <a:pPr indent="0" algn="l">
                        <a:buNone/>
                      </a:pP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p>
                      <a:pPr indent="0" algn="l">
                        <a:buNone/>
                      </a:pPr>
                      <a:r>
                        <a:rPr lang="en-US" sz="1200" b="0">
                          <a:solidFill>
                            <a:srgbClr val="000000"/>
                          </a:solidFill>
                          <a:latin typeface="Arial" panose="020B0604020202020204" pitchFamily="34" charset="0"/>
                          <a:ea typeface="宋体" panose="02010600030101010101" pitchFamily="2" charset="-122"/>
                          <a:cs typeface="Arial" panose="020B0604020202020204" pitchFamily="34" charset="0"/>
                        </a:rPr>
                        <a:t>NT-proBNP</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p>
                      <a:pPr indent="0" algn="l">
                        <a:buNone/>
                      </a:pPr>
                      <a:r>
                        <a:rPr lang="en-US" sz="1200" b="0">
                          <a:solidFill>
                            <a:srgbClr val="000000"/>
                          </a:solidFill>
                          <a:latin typeface="Arial" panose="020B0604020202020204" pitchFamily="34" charset="0"/>
                          <a:ea typeface="宋体" panose="02010600030101010101" pitchFamily="2" charset="-122"/>
                          <a:cs typeface="Arial" panose="020B0604020202020204" pitchFamily="34" charset="0"/>
                        </a:rPr>
                        <a:t>BNP</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60000"/>
                        <a:lumOff val="40000"/>
                      </a:schemeClr>
                    </a:solidFill>
                  </a:tcPr>
                </a:tc>
                <a:tc>
                  <a:txBody>
                    <a:bodyPr/>
                    <a:lstStyle/>
                    <a:p>
                      <a:pPr indent="0" algn="l">
                        <a:buNone/>
                      </a:pPr>
                      <a:r>
                        <a:rPr lang="zh-CN" sz="1200" b="0">
                          <a:solidFill>
                            <a:srgbClr val="000000"/>
                          </a:solidFill>
                          <a:latin typeface="宋体" panose="02010600030101010101" pitchFamily="2" charset="-122"/>
                          <a:ea typeface="宋体" panose="02010600030101010101" pitchFamily="2" charset="-122"/>
                        </a:rPr>
                        <a:t>NT-proBNP检测优势</a:t>
                      </a:r>
                      <a:endParaRPr lang="en-US" altLang="en-US" sz="1200" b="0">
                        <a:solidFill>
                          <a:srgbClr val="000000"/>
                        </a:solidFill>
                        <a:latin typeface="宋体" panose="02010600030101010101" pitchFamily="2" charset="-122"/>
                        <a:ea typeface="宋体" panose="02010600030101010101" pitchFamily="2" charset="-122"/>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251460">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半衰期</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200" b="0">
                          <a:solidFill>
                            <a:srgbClr val="000000"/>
                          </a:solidFill>
                          <a:latin typeface="Arial" panose="020B0604020202020204" pitchFamily="34" charset="0"/>
                          <a:ea typeface="宋体" panose="02010600030101010101" pitchFamily="2" charset="-122"/>
                          <a:cs typeface="Arial" panose="020B0604020202020204" pitchFamily="34" charset="0"/>
                        </a:rPr>
                        <a:t>60-120min</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200" b="0">
                          <a:solidFill>
                            <a:srgbClr val="000000"/>
                          </a:solidFill>
                          <a:latin typeface="Arial" panose="020B0604020202020204" pitchFamily="34" charset="0"/>
                          <a:ea typeface="宋体" panose="02010600030101010101" pitchFamily="2" charset="-122"/>
                          <a:cs typeface="Arial" panose="020B0604020202020204" pitchFamily="34" charset="0"/>
                        </a:rPr>
                        <a:t>18min</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rgbClr val="000000"/>
                          </a:solidFill>
                          <a:latin typeface="宋体" panose="02010600030101010101" pitchFamily="2" charset="-122"/>
                          <a:ea typeface="宋体" panose="02010600030101010101" pitchFamily="2" charset="-122"/>
                        </a:rPr>
                        <a:t>有效检测时间长，浓度稳定</a:t>
                      </a:r>
                      <a:endParaRPr lang="en-US" altLang="en-US" sz="1200" b="0">
                        <a:solidFill>
                          <a:srgbClr val="000000"/>
                        </a:solidFill>
                        <a:latin typeface="宋体" panose="02010600030101010101" pitchFamily="2" charset="-122"/>
                        <a:ea typeface="宋体" panose="02010600030101010101" pitchFamily="2" charset="-122"/>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460">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稳定性</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dirty="0">
                          <a:solidFill>
                            <a:srgbClr val="000000"/>
                          </a:solidFill>
                          <a:latin typeface="Arial" panose="020B0604020202020204" pitchFamily="34" charset="0"/>
                          <a:ea typeface="宋体" panose="02010600030101010101" pitchFamily="2" charset="-122"/>
                          <a:cs typeface="Arial" panose="020B0604020202020204" pitchFamily="34" charset="0"/>
                        </a:rPr>
                        <a:t>常温72h</a:t>
                      </a:r>
                      <a:endParaRPr lang="en-US" altLang="en-US" sz="1200" b="0"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常温4h</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dirty="0">
                          <a:solidFill>
                            <a:srgbClr val="000000"/>
                          </a:solidFill>
                          <a:latin typeface="宋体" panose="02010600030101010101" pitchFamily="2" charset="-122"/>
                          <a:ea typeface="宋体" panose="02010600030101010101" pitchFamily="2" charset="-122"/>
                        </a:rPr>
                        <a:t>更稳定，标本存放时间长</a:t>
                      </a:r>
                      <a:endParaRPr lang="en-US" altLang="en-US" sz="1200" b="0" dirty="0">
                        <a:solidFill>
                          <a:srgbClr val="000000"/>
                        </a:solidFill>
                        <a:latin typeface="宋体" panose="02010600030101010101" pitchFamily="2" charset="-122"/>
                        <a:ea typeface="宋体" panose="02010600030101010101" pitchFamily="2" charset="-122"/>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460">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生物活性</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无</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有</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a:solidFill>
                            <a:srgbClr val="000000"/>
                          </a:solidFill>
                          <a:latin typeface="宋体" panose="02010600030101010101" pitchFamily="2" charset="-122"/>
                          <a:ea typeface="宋体" panose="02010600030101010101" pitchFamily="2" charset="-122"/>
                        </a:rPr>
                        <a:t>不受治疗用合成BNP干扰</a:t>
                      </a:r>
                      <a:endParaRPr lang="en-US" altLang="en-US" sz="1200" b="0">
                        <a:solidFill>
                          <a:srgbClr val="000000"/>
                        </a:solidFill>
                        <a:latin typeface="宋体" panose="02010600030101010101" pitchFamily="2" charset="-122"/>
                        <a:ea typeface="宋体" panose="02010600030101010101" pitchFamily="2" charset="-122"/>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indent="0" algn="l">
                        <a:buNone/>
                      </a:pPr>
                      <a:r>
                        <a:rPr lang="zh-CN" sz="1200" b="0">
                          <a:solidFill>
                            <a:srgbClr val="000000"/>
                          </a:solidFill>
                          <a:latin typeface="Arial" panose="020B0604020202020204" pitchFamily="34" charset="0"/>
                          <a:ea typeface="宋体" panose="02010600030101010101" pitchFamily="2" charset="-122"/>
                          <a:cs typeface="Arial" panose="020B0604020202020204" pitchFamily="34" charset="0"/>
                        </a:rPr>
                        <a:t>血液中含量</a:t>
                      </a:r>
                      <a:endParaRPr lang="en-US" altLang="en-US" sz="1200" b="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dirty="0">
                          <a:solidFill>
                            <a:srgbClr val="000000"/>
                          </a:solidFill>
                          <a:latin typeface="Arial" panose="020B0604020202020204" pitchFamily="34" charset="0"/>
                          <a:ea typeface="宋体" panose="02010600030101010101" pitchFamily="2" charset="-122"/>
                          <a:cs typeface="Arial" panose="020B0604020202020204" pitchFamily="34" charset="0"/>
                        </a:rPr>
                        <a:t>比BNP约高16-20倍</a:t>
                      </a:r>
                      <a:endParaRPr lang="en-US" altLang="en-US" sz="1200" b="0"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dirty="0">
                          <a:solidFill>
                            <a:srgbClr val="000000"/>
                          </a:solidFill>
                          <a:latin typeface="Arial" panose="020B0604020202020204" pitchFamily="34" charset="0"/>
                          <a:ea typeface="宋体" panose="02010600030101010101" pitchFamily="2" charset="-122"/>
                          <a:cs typeface="Arial" panose="020B0604020202020204" pitchFamily="34" charset="0"/>
                        </a:rPr>
                        <a:t>较低</a:t>
                      </a:r>
                      <a:endParaRPr lang="en-US" altLang="en-US" sz="1200" b="0"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zh-CN" sz="1200" b="0" dirty="0">
                          <a:solidFill>
                            <a:srgbClr val="000000"/>
                          </a:solidFill>
                          <a:latin typeface="宋体" panose="02010600030101010101" pitchFamily="2" charset="-122"/>
                          <a:ea typeface="宋体" panose="02010600030101010101" pitchFamily="2" charset="-122"/>
                        </a:rPr>
                        <a:t>检测更敏感</a:t>
                      </a:r>
                      <a:endParaRPr lang="en-US" altLang="en-US" sz="1200" b="0" dirty="0">
                        <a:solidFill>
                          <a:srgbClr val="000000"/>
                        </a:solidFill>
                        <a:latin typeface="宋体" panose="02010600030101010101" pitchFamily="2" charset="-122"/>
                        <a:ea typeface="宋体" panose="02010600030101010101" pitchFamily="2" charset="-122"/>
                      </a:endParaRPr>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文本框 2"/>
          <p:cNvSpPr txBox="1"/>
          <p:nvPr/>
        </p:nvSpPr>
        <p:spPr>
          <a:xfrm>
            <a:off x="215265" y="634602"/>
            <a:ext cx="3740150" cy="584775"/>
          </a:xfrm>
          <a:prstGeom prst="rect">
            <a:avLst/>
          </a:prstGeom>
          <a:noFill/>
        </p:spPr>
        <p:txBody>
          <a:bodyPr wrap="square" rtlCol="0">
            <a:spAutoFit/>
          </a:bodyPr>
          <a:lstStyle/>
          <a:p>
            <a:r>
              <a:rPr lang="zh-CN" altLang="en-US" sz="1600" dirty="0">
                <a:latin typeface="Arial" panose="020B0604020202020204" pitchFamily="34" charset="0"/>
                <a:ea typeface="宋体" panose="02010600030101010101" pitchFamily="2" charset="-122"/>
                <a:cs typeface="Arial" panose="020B0604020202020204" pitchFamily="34" charset="0"/>
              </a:rPr>
              <a:t>心衰诊断与疗效监测的有效指标</a:t>
            </a:r>
            <a:endParaRPr lang="en-US" altLang="zh-CN" sz="1600" dirty="0">
              <a:latin typeface="Arial" panose="020B0604020202020204" pitchFamily="34" charset="0"/>
              <a:ea typeface="宋体" panose="02010600030101010101" pitchFamily="2" charset="-122"/>
              <a:cs typeface="Arial" panose="020B0604020202020204" pitchFamily="34" charset="0"/>
            </a:endParaRPr>
          </a:p>
          <a:p>
            <a:r>
              <a:rPr lang="zh-CN" altLang="en-US" sz="1600" dirty="0">
                <a:latin typeface="Arial" panose="020B0604020202020204" pitchFamily="34" charset="0"/>
                <a:ea typeface="宋体" panose="02010600030101010101" pitchFamily="2" charset="-122"/>
                <a:cs typeface="Arial" panose="020B0604020202020204" pitchFamily="34" charset="0"/>
              </a:rPr>
              <a:t>客观的心功能标志物</a:t>
            </a:r>
          </a:p>
        </p:txBody>
      </p:sp>
      <p:grpSp>
        <p:nvGrpSpPr>
          <p:cNvPr id="12" name="组合 11"/>
          <p:cNvGrpSpPr/>
          <p:nvPr/>
        </p:nvGrpSpPr>
        <p:grpSpPr>
          <a:xfrm>
            <a:off x="436880" y="5081919"/>
            <a:ext cx="1804035" cy="398780"/>
            <a:chOff x="688" y="7115"/>
            <a:chExt cx="2841" cy="628"/>
          </a:xfrm>
        </p:grpSpPr>
        <p:sp>
          <p:nvSpPr>
            <p:cNvPr id="28" name="文本框 27"/>
            <p:cNvSpPr txBox="1"/>
            <p:nvPr/>
          </p:nvSpPr>
          <p:spPr>
            <a:xfrm>
              <a:off x="1347" y="7115"/>
              <a:ext cx="2183" cy="628"/>
            </a:xfrm>
            <a:prstGeom prst="rect">
              <a:avLst/>
            </a:prstGeom>
            <a:noFill/>
          </p:spPr>
          <p:txBody>
            <a:bodyPr wrap="square" rtlCol="0">
              <a:spAutoFit/>
            </a:bodyPr>
            <a:lstStyle/>
            <a:p>
              <a:r>
                <a:rPr lang="zh-CN" altLang="en-US" sz="2000" b="1" dirty="0">
                  <a:latin typeface="Arial" panose="020B0604020202020204" pitchFamily="34" charset="0"/>
                  <a:ea typeface="宋体" panose="02010600030101010101" pitchFamily="2" charset="-122"/>
                  <a:cs typeface="Arial" panose="020B0604020202020204" pitchFamily="34" charset="0"/>
                </a:rPr>
                <a:t>对照实验</a:t>
              </a:r>
            </a:p>
          </p:txBody>
        </p:sp>
        <p:sp>
          <p:nvSpPr>
            <p:cNvPr id="29" name="同心圆 1"/>
            <p:cNvSpPr/>
            <p:nvPr/>
          </p:nvSpPr>
          <p:spPr>
            <a:xfrm>
              <a:off x="688" y="7196"/>
              <a:ext cx="499" cy="466"/>
            </a:xfrm>
            <a:prstGeom prst="donut">
              <a:avLst/>
            </a:prstGeom>
          </p:spPr>
          <p:style>
            <a:lnRef idx="3">
              <a:schemeClr val="lt1"/>
            </a:lnRef>
            <a:fillRef idx="1">
              <a:schemeClr val="accent4"/>
            </a:fillRef>
            <a:effectRef idx="1">
              <a:schemeClr val="accent4"/>
            </a:effectRef>
            <a:fontRef idx="minor">
              <a:schemeClr val="lt1"/>
            </a:fontRef>
          </p:style>
        </p:sp>
      </p:grpSp>
      <p:grpSp>
        <p:nvGrpSpPr>
          <p:cNvPr id="63" name="组合 62"/>
          <p:cNvGrpSpPr/>
          <p:nvPr/>
        </p:nvGrpSpPr>
        <p:grpSpPr>
          <a:xfrm>
            <a:off x="4229735" y="5068930"/>
            <a:ext cx="2847975" cy="3540125"/>
            <a:chOff x="6661" y="7486"/>
            <a:chExt cx="4485" cy="5575"/>
          </a:xfrm>
        </p:grpSpPr>
        <p:sp>
          <p:nvSpPr>
            <p:cNvPr id="37" name="文本框 36"/>
            <p:cNvSpPr txBox="1"/>
            <p:nvPr/>
          </p:nvSpPr>
          <p:spPr>
            <a:xfrm>
              <a:off x="7528" y="7506"/>
              <a:ext cx="2616" cy="485"/>
            </a:xfrm>
            <a:prstGeom prst="rect">
              <a:avLst/>
            </a:prstGeom>
            <a:noFill/>
          </p:spPr>
          <p:txBody>
            <a:bodyPr wrap="square" rtlCol="0">
              <a:spAutoFit/>
            </a:bodyPr>
            <a:lstStyle/>
            <a:p>
              <a:r>
                <a:rPr lang="zh-CN" altLang="zh-CN" sz="1400" b="1" dirty="0">
                  <a:latin typeface="Arial" panose="020B0604020202020204" pitchFamily="34" charset="0"/>
                  <a:ea typeface="宋体" panose="02010600030101010101" pitchFamily="2" charset="-122"/>
                  <a:cs typeface="Arial" panose="020B0604020202020204" pitchFamily="34" charset="0"/>
                </a:rPr>
                <a:t>主要参数</a:t>
              </a:r>
            </a:p>
          </p:txBody>
        </p:sp>
        <p:sp>
          <p:nvSpPr>
            <p:cNvPr id="23" name="文本框 22"/>
            <p:cNvSpPr txBox="1"/>
            <p:nvPr/>
          </p:nvSpPr>
          <p:spPr>
            <a:xfrm>
              <a:off x="6778" y="8239"/>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类 型</a:t>
              </a:r>
            </a:p>
          </p:txBody>
        </p:sp>
        <p:sp>
          <p:nvSpPr>
            <p:cNvPr id="24" name="文本框 23"/>
            <p:cNvSpPr txBox="1"/>
            <p:nvPr/>
          </p:nvSpPr>
          <p:spPr>
            <a:xfrm>
              <a:off x="8653" y="8277"/>
              <a:ext cx="2486" cy="485"/>
            </a:xfrm>
            <a:prstGeom prst="rect">
              <a:avLst/>
            </a:prstGeom>
            <a:noFill/>
            <a:ln>
              <a:solidFill>
                <a:schemeClr val="accent2">
                  <a:lumMod val="60000"/>
                  <a:lumOff val="4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全血</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en-US" sz="1400" dirty="0">
                  <a:latin typeface="Arial" panose="020B0604020202020204" pitchFamily="34" charset="0"/>
                  <a:ea typeface="宋体" panose="02010600030101010101" pitchFamily="2" charset="-122"/>
                  <a:cs typeface="Arial" panose="020B0604020202020204" pitchFamily="34" charset="0"/>
                </a:rPr>
                <a:t>血清</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zh-CN" sz="1400" dirty="0">
                  <a:latin typeface="Arial" panose="020B0604020202020204" pitchFamily="34" charset="0"/>
                  <a:ea typeface="宋体" panose="02010600030101010101" pitchFamily="2" charset="-122"/>
                  <a:cs typeface="Arial" panose="020B0604020202020204" pitchFamily="34" charset="0"/>
                </a:rPr>
                <a:t>血浆</a:t>
              </a:r>
            </a:p>
          </p:txBody>
        </p:sp>
        <p:sp>
          <p:nvSpPr>
            <p:cNvPr id="25" name="文本框 24"/>
            <p:cNvSpPr txBox="1"/>
            <p:nvPr/>
          </p:nvSpPr>
          <p:spPr>
            <a:xfrm>
              <a:off x="6778" y="8973"/>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 性 范 围</a:t>
              </a:r>
            </a:p>
          </p:txBody>
        </p:sp>
        <p:sp>
          <p:nvSpPr>
            <p:cNvPr id="26" name="文本框 25"/>
            <p:cNvSpPr txBox="1"/>
            <p:nvPr/>
          </p:nvSpPr>
          <p:spPr>
            <a:xfrm>
              <a:off x="8653" y="9011"/>
              <a:ext cx="2486"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20</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35000pg/mL</a:t>
              </a:r>
            </a:p>
          </p:txBody>
        </p:sp>
        <p:sp>
          <p:nvSpPr>
            <p:cNvPr id="27" name="文本框 26"/>
            <p:cNvSpPr txBox="1"/>
            <p:nvPr/>
          </p:nvSpPr>
          <p:spPr>
            <a:xfrm>
              <a:off x="6778" y="9648"/>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精  密  度</a:t>
              </a:r>
            </a:p>
          </p:txBody>
        </p:sp>
        <p:sp>
          <p:nvSpPr>
            <p:cNvPr id="33" name="文本框 32"/>
            <p:cNvSpPr txBox="1"/>
            <p:nvPr/>
          </p:nvSpPr>
          <p:spPr>
            <a:xfrm>
              <a:off x="8653" y="9648"/>
              <a:ext cx="2486"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CV≤15%</a:t>
              </a:r>
            </a:p>
          </p:txBody>
        </p:sp>
        <p:sp>
          <p:nvSpPr>
            <p:cNvPr id="35" name="文本框 34"/>
            <p:cNvSpPr txBox="1"/>
            <p:nvPr/>
          </p:nvSpPr>
          <p:spPr>
            <a:xfrm>
              <a:off x="6778" y="10365"/>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检出限</a:t>
              </a:r>
            </a:p>
          </p:txBody>
        </p:sp>
        <p:sp>
          <p:nvSpPr>
            <p:cNvPr id="36" name="文本框 35"/>
            <p:cNvSpPr txBox="1"/>
            <p:nvPr/>
          </p:nvSpPr>
          <p:spPr>
            <a:xfrm>
              <a:off x="8653" y="10365"/>
              <a:ext cx="2486"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≤1</a:t>
              </a:r>
              <a:r>
                <a:rPr sz="1400" dirty="0">
                  <a:latin typeface="Arial" panose="020B0604020202020204" pitchFamily="34" charset="0"/>
                  <a:ea typeface="宋体" panose="02010600030101010101" pitchFamily="2" charset="-122"/>
                  <a:cs typeface="Arial" panose="020B0604020202020204" pitchFamily="34" charset="0"/>
                </a:rPr>
                <a:t>8pg/mL</a:t>
              </a:r>
            </a:p>
          </p:txBody>
        </p:sp>
        <p:sp>
          <p:nvSpPr>
            <p:cNvPr id="38" name="文本框 37"/>
            <p:cNvSpPr txBox="1"/>
            <p:nvPr/>
          </p:nvSpPr>
          <p:spPr>
            <a:xfrm>
              <a:off x="6778" y="11092"/>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40" name="文本框 39"/>
            <p:cNvSpPr txBox="1"/>
            <p:nvPr/>
          </p:nvSpPr>
          <p:spPr>
            <a:xfrm>
              <a:off x="8653" y="11092"/>
              <a:ext cx="2486" cy="485"/>
            </a:xfrm>
            <a:prstGeom prst="rect">
              <a:avLst/>
            </a:prstGeom>
            <a:noFill/>
            <a:ln>
              <a:solidFill>
                <a:schemeClr val="accent2">
                  <a:lumMod val="60000"/>
                  <a:lumOff val="40000"/>
                </a:schemeClr>
              </a:solidFill>
            </a:ln>
          </p:spPr>
          <p:txBody>
            <a:bodyPr wrap="square" rtlCol="0">
              <a:spAutoFit/>
            </a:bodyPr>
            <a:lstStyle/>
            <a:p>
              <a:r>
                <a:rPr lang="zh-CN" altLang="zh-CN" sz="1400" dirty="0">
                  <a:latin typeface="Arial" panose="020B0604020202020204" pitchFamily="34" charset="0"/>
                  <a:ea typeface="宋体" panose="02010600030101010101" pitchFamily="2" charset="-122"/>
                  <a:cs typeface="Arial" panose="020B0604020202020204" pitchFamily="34" charset="0"/>
                </a:rPr>
                <a:t>10μL</a:t>
              </a:r>
            </a:p>
          </p:txBody>
        </p:sp>
        <p:sp>
          <p:nvSpPr>
            <p:cNvPr id="53" name="文本框 52"/>
            <p:cNvSpPr txBox="1"/>
            <p:nvPr/>
          </p:nvSpPr>
          <p:spPr>
            <a:xfrm>
              <a:off x="6778" y="11807"/>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a:t>
              </a:r>
              <a:r>
                <a:rPr lang="zh-CN" altLang="en-US" sz="1400" dirty="0">
                  <a:latin typeface="Arial" panose="020B0604020202020204" pitchFamily="34" charset="0"/>
                  <a:ea typeface="宋体" panose="02010600030101010101" pitchFamily="2" charset="-122"/>
                  <a:cs typeface="Arial" panose="020B0604020202020204" pitchFamily="34" charset="0"/>
                  <a:sym typeface="+mn-ea"/>
                </a:rPr>
                <a:t>值</a:t>
              </a:r>
              <a:endParaRPr lang="zh-CN" altLang="en-US" sz="1400">
                <a:latin typeface="Arial" panose="020B0604020202020204" pitchFamily="34" charset="0"/>
                <a:ea typeface="宋体" panose="02010600030101010101" pitchFamily="2" charset="-122"/>
                <a:cs typeface="Arial" panose="020B0604020202020204" pitchFamily="34" charset="0"/>
              </a:endParaRPr>
            </a:p>
          </p:txBody>
        </p:sp>
        <p:sp>
          <p:nvSpPr>
            <p:cNvPr id="54" name="文本框 53"/>
            <p:cNvSpPr txBox="1"/>
            <p:nvPr/>
          </p:nvSpPr>
          <p:spPr>
            <a:xfrm>
              <a:off x="8653" y="11662"/>
              <a:ext cx="2493" cy="824"/>
            </a:xfrm>
            <a:prstGeom prst="rect">
              <a:avLst/>
            </a:prstGeom>
            <a:noFill/>
            <a:ln>
              <a:solidFill>
                <a:schemeClr val="accent2">
                  <a:lumMod val="60000"/>
                  <a:lumOff val="40000"/>
                </a:schemeClr>
              </a:solidFill>
            </a:ln>
          </p:spPr>
          <p:txBody>
            <a:bodyPr wrap="square" rtlCol="0">
              <a:spAutoFit/>
            </a:bodyPr>
            <a:lstStyle/>
            <a:p>
              <a:pPr algn="l"/>
              <a:r>
                <a:rPr lang="zh-CN" altLang="en-US" sz="1400" dirty="0">
                  <a:latin typeface="Arial" panose="020B0604020202020204" pitchFamily="34" charset="0"/>
                  <a:ea typeface="宋体" panose="02010600030101010101" pitchFamily="2" charset="-122"/>
                  <a:cs typeface="Arial" panose="020B0604020202020204" pitchFamily="34" charset="0"/>
                  <a:sym typeface="+mn-ea"/>
                </a:rPr>
                <a: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75</a:t>
              </a:r>
              <a:r>
                <a:rPr lang="zh-CN" altLang="en-US" sz="1400" dirty="0">
                  <a:latin typeface="Arial" panose="020B0604020202020204" pitchFamily="34" charset="0"/>
                  <a:ea typeface="宋体" panose="02010600030101010101" pitchFamily="2" charset="-122"/>
                  <a:cs typeface="Arial" panose="020B0604020202020204" pitchFamily="34" charset="0"/>
                  <a:sym typeface="+mn-ea"/>
                </a:rPr>
                <a:t>岁</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 449pg/mL</a:t>
              </a:r>
              <a:r>
                <a:rPr lang="zh-CN" altLang="en-US" sz="1400" dirty="0">
                  <a:latin typeface="Arial" panose="020B0604020202020204" pitchFamily="34" charset="0"/>
                  <a:ea typeface="宋体" panose="02010600030101010101" pitchFamily="2" charset="-122"/>
                  <a:cs typeface="Arial" panose="020B0604020202020204" pitchFamily="34" charset="0"/>
                  <a:sym typeface="+mn-ea"/>
                </a:rPr>
                <a:t> &lt;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75</a:t>
              </a:r>
              <a:r>
                <a:rPr lang="zh-CN" altLang="en-US" sz="1400" dirty="0">
                  <a:latin typeface="Arial" panose="020B0604020202020204" pitchFamily="34" charset="0"/>
                  <a:ea typeface="宋体" panose="02010600030101010101" pitchFamily="2" charset="-122"/>
                  <a:cs typeface="Arial" panose="020B0604020202020204" pitchFamily="34" charset="0"/>
                  <a:sym typeface="+mn-ea"/>
                </a:rPr>
                <a:t>岁</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 347pg/mL</a:t>
              </a:r>
            </a:p>
          </p:txBody>
        </p:sp>
        <p:grpSp>
          <p:nvGrpSpPr>
            <p:cNvPr id="62" name="组合 61"/>
            <p:cNvGrpSpPr/>
            <p:nvPr/>
          </p:nvGrpSpPr>
          <p:grpSpPr>
            <a:xfrm>
              <a:off x="6661" y="7486"/>
              <a:ext cx="4478" cy="5575"/>
              <a:chOff x="6661" y="7486"/>
              <a:chExt cx="4478" cy="5575"/>
            </a:xfrm>
          </p:grpSpPr>
          <p:pic>
            <p:nvPicPr>
              <p:cNvPr id="39" name="图片 9" descr="445988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1" y="7486"/>
                <a:ext cx="654" cy="625"/>
              </a:xfrm>
              <a:prstGeom prst="rect">
                <a:avLst/>
              </a:prstGeom>
            </p:spPr>
          </p:pic>
          <p:sp>
            <p:nvSpPr>
              <p:cNvPr id="55" name="文本框 54"/>
              <p:cNvSpPr txBox="1"/>
              <p:nvPr/>
            </p:nvSpPr>
            <p:spPr>
              <a:xfrm>
                <a:off x="6778" y="12576"/>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反应时间</a:t>
                </a:r>
              </a:p>
            </p:txBody>
          </p:sp>
          <p:sp>
            <p:nvSpPr>
              <p:cNvPr id="56" name="文本框 55"/>
              <p:cNvSpPr txBox="1"/>
              <p:nvPr/>
            </p:nvSpPr>
            <p:spPr>
              <a:xfrm>
                <a:off x="8653" y="12576"/>
                <a:ext cx="2486" cy="485"/>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10min</a:t>
                </a:r>
              </a:p>
            </p:txBody>
          </p:sp>
        </p:grpSp>
      </p:grpSp>
      <p:grpSp>
        <p:nvGrpSpPr>
          <p:cNvPr id="57" name="组合 56"/>
          <p:cNvGrpSpPr/>
          <p:nvPr/>
        </p:nvGrpSpPr>
        <p:grpSpPr>
          <a:xfrm>
            <a:off x="452755" y="8740439"/>
            <a:ext cx="6415405" cy="805815"/>
            <a:chOff x="888" y="12630"/>
            <a:chExt cx="10103" cy="1269"/>
          </a:xfrm>
        </p:grpSpPr>
        <p:grpSp>
          <p:nvGrpSpPr>
            <p:cNvPr id="73" name="组合 72"/>
            <p:cNvGrpSpPr/>
            <p:nvPr/>
          </p:nvGrpSpPr>
          <p:grpSpPr>
            <a:xfrm>
              <a:off x="888" y="12630"/>
              <a:ext cx="10103" cy="1269"/>
              <a:chOff x="891" y="12846"/>
              <a:chExt cx="10103" cy="1269"/>
            </a:xfrm>
          </p:grpSpPr>
          <p:pic>
            <p:nvPicPr>
              <p:cNvPr id="58" name="图片 57" descr="348137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 y="12846"/>
                <a:ext cx="738" cy="738"/>
              </a:xfrm>
              <a:prstGeom prst="rect">
                <a:avLst/>
              </a:prstGeom>
            </p:spPr>
          </p:pic>
          <p:sp>
            <p:nvSpPr>
              <p:cNvPr id="59" name="文本框 58"/>
              <p:cNvSpPr txBox="1"/>
              <p:nvPr/>
            </p:nvSpPr>
            <p:spPr>
              <a:xfrm>
                <a:off x="1629" y="13584"/>
                <a:ext cx="9365" cy="531"/>
              </a:xfrm>
              <a:prstGeom prst="rect">
                <a:avLst/>
              </a:prstGeom>
              <a:noFill/>
            </p:spPr>
            <p:txBody>
              <a:bodyPr wrap="square" rtlCol="0">
                <a:spAutoFit/>
              </a:bodyPr>
              <a:lstStyle/>
              <a:p>
                <a:r>
                  <a:rPr lang="zh-CN" sz="1600">
                    <a:latin typeface="Arial" panose="020B0604020202020204" pitchFamily="34" charset="0"/>
                    <a:ea typeface="宋体" panose="02010600030101010101" pitchFamily="2" charset="-122"/>
                    <a:cs typeface="Arial" panose="020B0604020202020204" pitchFamily="34" charset="0"/>
                  </a:rPr>
                  <a:t>急诊科、外科、心内科、内科、肾内科、检验科、内分泌科等。</a:t>
                </a:r>
              </a:p>
            </p:txBody>
          </p:sp>
        </p:grpSp>
        <p:sp>
          <p:nvSpPr>
            <p:cNvPr id="60" name="文本框 59"/>
            <p:cNvSpPr txBox="1"/>
            <p:nvPr/>
          </p:nvSpPr>
          <p:spPr>
            <a:xfrm>
              <a:off x="1626" y="12740"/>
              <a:ext cx="2325"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应用科室</a:t>
              </a:r>
            </a:p>
          </p:txBody>
        </p:sp>
      </p:grpSp>
      <p:sp>
        <p:nvSpPr>
          <p:cNvPr id="43" name="矩形 42">
            <a:extLst>
              <a:ext uri="{FF2B5EF4-FFF2-40B4-BE49-F238E27FC236}">
                <a16:creationId xmlns:a16="http://schemas.microsoft.com/office/drawing/2014/main" id="{E07D68A1-E85B-4B9D-A892-169A64E3FF60}"/>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44" name="图表 43">
            <a:extLst>
              <a:ext uri="{FF2B5EF4-FFF2-40B4-BE49-F238E27FC236}">
                <a16:creationId xmlns:a16="http://schemas.microsoft.com/office/drawing/2014/main" id="{4B79AA12-AECB-41E0-9B5B-BFB058C470E2}"/>
              </a:ext>
            </a:extLst>
          </p:cNvPr>
          <p:cNvGraphicFramePr>
            <a:graphicFrameLocks/>
          </p:cNvGraphicFramePr>
          <p:nvPr>
            <p:extLst>
              <p:ext uri="{D42A27DB-BD31-4B8C-83A1-F6EECF244321}">
                <p14:modId xmlns:p14="http://schemas.microsoft.com/office/powerpoint/2010/main" val="522149989"/>
              </p:ext>
            </p:extLst>
          </p:nvPr>
        </p:nvGraphicFramePr>
        <p:xfrm>
          <a:off x="74518" y="5576315"/>
          <a:ext cx="4157122" cy="3175898"/>
        </p:xfrm>
        <a:graphic>
          <a:graphicData uri="http://schemas.openxmlformats.org/drawingml/2006/chart">
            <c:chart xmlns:c="http://schemas.openxmlformats.org/drawingml/2006/chart" xmlns:r="http://schemas.openxmlformats.org/officeDocument/2006/relationships" r:id="rId8"/>
          </a:graphicData>
        </a:graphic>
      </p:graphicFrame>
      <p:pic>
        <p:nvPicPr>
          <p:cNvPr id="6" name="图片 5">
            <a:extLst>
              <a:ext uri="{FF2B5EF4-FFF2-40B4-BE49-F238E27FC236}">
                <a16:creationId xmlns:a16="http://schemas.microsoft.com/office/drawing/2014/main" id="{622BA5DA-D51F-490D-96BA-A1F1D2070AAC}"/>
              </a:ext>
            </a:extLst>
          </p:cNvPr>
          <p:cNvPicPr>
            <a:picLocks noChangeAspect="1"/>
          </p:cNvPicPr>
          <p:nvPr/>
        </p:nvPicPr>
        <p:blipFill>
          <a:blip r:embed="rId9"/>
          <a:stretch>
            <a:fillRect/>
          </a:stretch>
        </p:blipFill>
        <p:spPr>
          <a:xfrm>
            <a:off x="3727761" y="2784664"/>
            <a:ext cx="3305782" cy="1799478"/>
          </a:xfrm>
          <a:prstGeom prst="rect">
            <a:avLst/>
          </a:prstGeom>
        </p:spPr>
      </p:pic>
      <p:grpSp>
        <p:nvGrpSpPr>
          <p:cNvPr id="15" name="组合 14">
            <a:extLst>
              <a:ext uri="{FF2B5EF4-FFF2-40B4-BE49-F238E27FC236}">
                <a16:creationId xmlns:a16="http://schemas.microsoft.com/office/drawing/2014/main" id="{CB108659-EC7E-459A-84E4-15E699574C41}"/>
              </a:ext>
            </a:extLst>
          </p:cNvPr>
          <p:cNvGrpSpPr/>
          <p:nvPr/>
        </p:nvGrpSpPr>
        <p:grpSpPr>
          <a:xfrm>
            <a:off x="548142" y="2935120"/>
            <a:ext cx="3808275" cy="2012015"/>
            <a:chOff x="548142" y="3061248"/>
            <a:chExt cx="3808275" cy="2012015"/>
          </a:xfrm>
        </p:grpSpPr>
        <p:grpSp>
          <p:nvGrpSpPr>
            <p:cNvPr id="46" name="组合 45">
              <a:extLst>
                <a:ext uri="{FF2B5EF4-FFF2-40B4-BE49-F238E27FC236}">
                  <a16:creationId xmlns:a16="http://schemas.microsoft.com/office/drawing/2014/main" id="{EC72CC72-04F7-4D0F-A2A7-F71DCABD0977}"/>
                </a:ext>
              </a:extLst>
            </p:cNvPr>
            <p:cNvGrpSpPr/>
            <p:nvPr/>
          </p:nvGrpSpPr>
          <p:grpSpPr>
            <a:xfrm>
              <a:off x="552761" y="3061248"/>
              <a:ext cx="3376295" cy="1024890"/>
              <a:chOff x="2407" y="5017"/>
              <a:chExt cx="5317" cy="1614"/>
            </a:xfrm>
          </p:grpSpPr>
          <p:sp>
            <p:nvSpPr>
              <p:cNvPr id="48" name="文本框 47">
                <a:extLst>
                  <a:ext uri="{FF2B5EF4-FFF2-40B4-BE49-F238E27FC236}">
                    <a16:creationId xmlns:a16="http://schemas.microsoft.com/office/drawing/2014/main" id="{C814B448-2101-4032-8278-D4FC8005B491}"/>
                  </a:ext>
                </a:extLst>
              </p:cNvPr>
              <p:cNvSpPr txBox="1"/>
              <p:nvPr/>
            </p:nvSpPr>
            <p:spPr>
              <a:xfrm>
                <a:off x="2632" y="5017"/>
                <a:ext cx="4594" cy="533"/>
              </a:xfrm>
              <a:prstGeom prst="rect">
                <a:avLst/>
              </a:prstGeom>
              <a:noFill/>
              <a:ln w="9525">
                <a:noFill/>
              </a:ln>
            </p:spPr>
            <p:txBody>
              <a:bodyPr wrap="square">
                <a:spAutoFit/>
              </a:bodyPr>
              <a:lstStyle/>
              <a:p>
                <a:pPr indent="0"/>
                <a:r>
                  <a:rPr kumimoji="1" lang="en-US" altLang="zh-CN" sz="1600" dirty="0">
                    <a:latin typeface="Arial" panose="020B0604020202020204" pitchFamily="34" charset="0"/>
                    <a:ea typeface="宋体" panose="02010600030101010101" pitchFamily="2" charset="-122"/>
                    <a:cs typeface="Arial" panose="020B0604020202020204" pitchFamily="34" charset="0"/>
                    <a:sym typeface="+mn-ea"/>
                  </a:rPr>
                  <a:t> </a:t>
                </a:r>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心力衰竭的诊断与排除</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pic>
            <p:nvPicPr>
              <p:cNvPr id="51" name="图片 50">
                <a:extLst>
                  <a:ext uri="{FF2B5EF4-FFF2-40B4-BE49-F238E27FC236}">
                    <a16:creationId xmlns:a16="http://schemas.microsoft.com/office/drawing/2014/main" id="{52A65A9F-4A53-4A7B-A04F-CCDAD3CE54C8}"/>
                  </a:ext>
                </a:extLst>
              </p:cNvPr>
              <p:cNvPicPr/>
              <p:nvPr/>
            </p:nvPicPr>
            <p:blipFill>
              <a:blip r:embed="rId10"/>
              <a:stretch>
                <a:fillRect/>
              </a:stretch>
            </p:blipFill>
            <p:spPr>
              <a:xfrm>
                <a:off x="2407" y="5185"/>
                <a:ext cx="225" cy="195"/>
              </a:xfrm>
              <a:prstGeom prst="rect">
                <a:avLst/>
              </a:prstGeom>
              <a:noFill/>
              <a:ln w="9525">
                <a:noFill/>
              </a:ln>
            </p:spPr>
          </p:pic>
          <p:pic>
            <p:nvPicPr>
              <p:cNvPr id="52" name="图片 51">
                <a:extLst>
                  <a:ext uri="{FF2B5EF4-FFF2-40B4-BE49-F238E27FC236}">
                    <a16:creationId xmlns:a16="http://schemas.microsoft.com/office/drawing/2014/main" id="{2E46FBE7-B9FA-488A-9EF6-DA2C59615BC0}"/>
                  </a:ext>
                </a:extLst>
              </p:cNvPr>
              <p:cNvPicPr/>
              <p:nvPr/>
            </p:nvPicPr>
            <p:blipFill>
              <a:blip r:embed="rId10"/>
              <a:stretch>
                <a:fillRect/>
              </a:stretch>
            </p:blipFill>
            <p:spPr>
              <a:xfrm>
                <a:off x="2407" y="5737"/>
                <a:ext cx="225" cy="195"/>
              </a:xfrm>
              <a:prstGeom prst="rect">
                <a:avLst/>
              </a:prstGeom>
              <a:noFill/>
              <a:ln w="9525">
                <a:noFill/>
              </a:ln>
            </p:spPr>
          </p:pic>
          <p:sp>
            <p:nvSpPr>
              <p:cNvPr id="61" name="文本框 60">
                <a:extLst>
                  <a:ext uri="{FF2B5EF4-FFF2-40B4-BE49-F238E27FC236}">
                    <a16:creationId xmlns:a16="http://schemas.microsoft.com/office/drawing/2014/main" id="{3EC1637A-4FB0-4A62-BA09-2100D6045CCF}"/>
                  </a:ext>
                </a:extLst>
              </p:cNvPr>
              <p:cNvSpPr txBox="1"/>
              <p:nvPr/>
            </p:nvSpPr>
            <p:spPr>
              <a:xfrm>
                <a:off x="2631" y="6100"/>
                <a:ext cx="4776" cy="531"/>
              </a:xfrm>
              <a:prstGeom prst="rect">
                <a:avLst/>
              </a:prstGeom>
              <a:noFill/>
              <a:ln w="9525">
                <a:noFill/>
              </a:ln>
            </p:spPr>
            <p:txBody>
              <a:bodyPr wrap="square">
                <a:spAutoFit/>
              </a:bodyPr>
              <a:lstStyle/>
              <a:p>
                <a:pPr indent="0"/>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早期轻度心功能不全的检测</a:t>
                </a:r>
                <a:endParaRPr kumimoji="1" lang="zh-CN" altLang="en-US" sz="1600" b="0" dirty="0">
                  <a:latin typeface="Arial" panose="020B0604020202020204" pitchFamily="34" charset="0"/>
                  <a:ea typeface="宋体" panose="02010600030101010101" pitchFamily="2" charset="-122"/>
                  <a:cs typeface="Arial" panose="020B0604020202020204" pitchFamily="34" charset="0"/>
                  <a:sym typeface="+mn-ea"/>
                </a:endParaRPr>
              </a:p>
            </p:txBody>
          </p:sp>
          <p:pic>
            <p:nvPicPr>
              <p:cNvPr id="64" name="图片 63">
                <a:extLst>
                  <a:ext uri="{FF2B5EF4-FFF2-40B4-BE49-F238E27FC236}">
                    <a16:creationId xmlns:a16="http://schemas.microsoft.com/office/drawing/2014/main" id="{4C874086-5175-4A94-ACA6-DD84B64C3514}"/>
                  </a:ext>
                </a:extLst>
              </p:cNvPr>
              <p:cNvPicPr/>
              <p:nvPr/>
            </p:nvPicPr>
            <p:blipFill>
              <a:blip r:embed="rId10"/>
              <a:stretch>
                <a:fillRect/>
              </a:stretch>
            </p:blipFill>
            <p:spPr>
              <a:xfrm>
                <a:off x="2407" y="6268"/>
                <a:ext cx="225" cy="195"/>
              </a:xfrm>
              <a:prstGeom prst="rect">
                <a:avLst/>
              </a:prstGeom>
              <a:noFill/>
              <a:ln w="9525">
                <a:noFill/>
              </a:ln>
            </p:spPr>
          </p:pic>
          <p:sp>
            <p:nvSpPr>
              <p:cNvPr id="65" name="文本框 64">
                <a:extLst>
                  <a:ext uri="{FF2B5EF4-FFF2-40B4-BE49-F238E27FC236}">
                    <a16:creationId xmlns:a16="http://schemas.microsoft.com/office/drawing/2014/main" id="{9C5F659F-8366-423D-91A1-28CBB6825D22}"/>
                  </a:ext>
                </a:extLst>
              </p:cNvPr>
              <p:cNvSpPr txBox="1"/>
              <p:nvPr/>
            </p:nvSpPr>
            <p:spPr>
              <a:xfrm>
                <a:off x="2631" y="5569"/>
                <a:ext cx="5093" cy="533"/>
              </a:xfrm>
              <a:prstGeom prst="rect">
                <a:avLst/>
              </a:prstGeom>
              <a:noFill/>
            </p:spPr>
            <p:txBody>
              <a:bodyPr wrap="square" rtlCol="0">
                <a:spAutoFit/>
              </a:bodyPr>
              <a:lstStyle/>
              <a:p>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急性冠脉综合症的危险分层</a:t>
                </a:r>
              </a:p>
            </p:txBody>
          </p:sp>
        </p:grpSp>
        <p:grpSp>
          <p:nvGrpSpPr>
            <p:cNvPr id="66" name="组合 65">
              <a:extLst>
                <a:ext uri="{FF2B5EF4-FFF2-40B4-BE49-F238E27FC236}">
                  <a16:creationId xmlns:a16="http://schemas.microsoft.com/office/drawing/2014/main" id="{A26D5699-9058-4ED4-92A7-56A9E3A6A3D1}"/>
                </a:ext>
              </a:extLst>
            </p:cNvPr>
            <p:cNvGrpSpPr/>
            <p:nvPr/>
          </p:nvGrpSpPr>
          <p:grpSpPr>
            <a:xfrm>
              <a:off x="553402" y="4085203"/>
              <a:ext cx="3803015" cy="988060"/>
              <a:chOff x="2407" y="5017"/>
              <a:chExt cx="5989" cy="1556"/>
            </a:xfrm>
          </p:grpSpPr>
          <p:sp>
            <p:nvSpPr>
              <p:cNvPr id="67" name="文本框 66">
                <a:extLst>
                  <a:ext uri="{FF2B5EF4-FFF2-40B4-BE49-F238E27FC236}">
                    <a16:creationId xmlns:a16="http://schemas.microsoft.com/office/drawing/2014/main" id="{C6260178-61D2-4F5C-B774-3FEA304FCD08}"/>
                  </a:ext>
                </a:extLst>
              </p:cNvPr>
              <p:cNvSpPr txBox="1"/>
              <p:nvPr/>
            </p:nvSpPr>
            <p:spPr>
              <a:xfrm>
                <a:off x="2632" y="5017"/>
                <a:ext cx="4594" cy="533"/>
              </a:xfrm>
              <a:prstGeom prst="rect">
                <a:avLst/>
              </a:prstGeom>
              <a:noFill/>
              <a:ln w="9525">
                <a:noFill/>
              </a:ln>
            </p:spPr>
            <p:txBody>
              <a:bodyPr wrap="square">
                <a:spAutoFit/>
              </a:bodyPr>
              <a:lstStyle/>
              <a:p>
                <a:pPr indent="0"/>
                <a:r>
                  <a:rPr kumimoji="1" lang="en-US" altLang="zh-CN" sz="1600" dirty="0">
                    <a:latin typeface="Arial" panose="020B0604020202020204" pitchFamily="34" charset="0"/>
                    <a:ea typeface="宋体" panose="02010600030101010101" pitchFamily="2" charset="-122"/>
                    <a:cs typeface="Arial" panose="020B0604020202020204" pitchFamily="34" charset="0"/>
                    <a:sym typeface="+mn-ea"/>
                  </a:rPr>
                  <a:t> </a:t>
                </a:r>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呼吸困难的鉴别诊断</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pic>
            <p:nvPicPr>
              <p:cNvPr id="68" name="图片 67">
                <a:extLst>
                  <a:ext uri="{FF2B5EF4-FFF2-40B4-BE49-F238E27FC236}">
                    <a16:creationId xmlns:a16="http://schemas.microsoft.com/office/drawing/2014/main" id="{476F08D0-E5C0-4AA4-AF65-DB9438E8ABF2}"/>
                  </a:ext>
                </a:extLst>
              </p:cNvPr>
              <p:cNvPicPr/>
              <p:nvPr/>
            </p:nvPicPr>
            <p:blipFill>
              <a:blip r:embed="rId10"/>
              <a:stretch>
                <a:fillRect/>
              </a:stretch>
            </p:blipFill>
            <p:spPr>
              <a:xfrm>
                <a:off x="2407" y="5185"/>
                <a:ext cx="225" cy="195"/>
              </a:xfrm>
              <a:prstGeom prst="rect">
                <a:avLst/>
              </a:prstGeom>
              <a:noFill/>
              <a:ln w="9525">
                <a:noFill/>
              </a:ln>
            </p:spPr>
          </p:pic>
          <p:pic>
            <p:nvPicPr>
              <p:cNvPr id="69" name="图片 68">
                <a:extLst>
                  <a:ext uri="{FF2B5EF4-FFF2-40B4-BE49-F238E27FC236}">
                    <a16:creationId xmlns:a16="http://schemas.microsoft.com/office/drawing/2014/main" id="{6CBB2111-ADAA-496A-87AE-8DC41B7B563B}"/>
                  </a:ext>
                </a:extLst>
              </p:cNvPr>
              <p:cNvPicPr/>
              <p:nvPr/>
            </p:nvPicPr>
            <p:blipFill>
              <a:blip r:embed="rId10"/>
              <a:stretch>
                <a:fillRect/>
              </a:stretch>
            </p:blipFill>
            <p:spPr>
              <a:xfrm>
                <a:off x="2407" y="5737"/>
                <a:ext cx="225" cy="195"/>
              </a:xfrm>
              <a:prstGeom prst="rect">
                <a:avLst/>
              </a:prstGeom>
              <a:noFill/>
              <a:ln w="9525">
                <a:noFill/>
              </a:ln>
            </p:spPr>
          </p:pic>
          <p:sp>
            <p:nvSpPr>
              <p:cNvPr id="70" name="文本框 69">
                <a:extLst>
                  <a:ext uri="{FF2B5EF4-FFF2-40B4-BE49-F238E27FC236}">
                    <a16:creationId xmlns:a16="http://schemas.microsoft.com/office/drawing/2014/main" id="{2F3E282B-6DE2-4969-8B47-89109BC87D08}"/>
                  </a:ext>
                </a:extLst>
              </p:cNvPr>
              <p:cNvSpPr txBox="1"/>
              <p:nvPr/>
            </p:nvSpPr>
            <p:spPr>
              <a:xfrm>
                <a:off x="2631" y="5569"/>
                <a:ext cx="5093" cy="533"/>
              </a:xfrm>
              <a:prstGeom prst="rect">
                <a:avLst/>
              </a:prstGeom>
              <a:noFill/>
            </p:spPr>
            <p:txBody>
              <a:bodyPr wrap="square" rtlCol="0">
                <a:spAutoFit/>
              </a:bodyPr>
              <a:lstStyle/>
              <a:p>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慢性心力衰竭病人的预后评估</a:t>
                </a:r>
              </a:p>
            </p:txBody>
          </p:sp>
          <p:sp>
            <p:nvSpPr>
              <p:cNvPr id="71" name="文本框 70">
                <a:extLst>
                  <a:ext uri="{FF2B5EF4-FFF2-40B4-BE49-F238E27FC236}">
                    <a16:creationId xmlns:a16="http://schemas.microsoft.com/office/drawing/2014/main" id="{5C82F344-6D32-46B7-BC38-CDAC11B77195}"/>
                  </a:ext>
                </a:extLst>
              </p:cNvPr>
              <p:cNvSpPr txBox="1"/>
              <p:nvPr/>
            </p:nvSpPr>
            <p:spPr>
              <a:xfrm>
                <a:off x="2630" y="6040"/>
                <a:ext cx="5766" cy="533"/>
              </a:xfrm>
              <a:prstGeom prst="rect">
                <a:avLst/>
              </a:prstGeom>
              <a:noFill/>
            </p:spPr>
            <p:txBody>
              <a:bodyPr wrap="square" rtlCol="0">
                <a:spAutoFit/>
              </a:bodyPr>
              <a:lstStyle/>
              <a:p>
                <a:r>
                  <a:rPr kumimoji="1" lang="zh-CN" altLang="en-US" sz="1600" dirty="0">
                    <a:latin typeface="Arial" panose="020B0604020202020204" pitchFamily="34" charset="0"/>
                    <a:ea typeface="宋体" panose="02010600030101010101" pitchFamily="2" charset="-122"/>
                    <a:cs typeface="Arial" panose="020B0604020202020204" pitchFamily="34" charset="0"/>
                    <a:sym typeface="+mn-ea"/>
                  </a:rPr>
                  <a:t>急性心衰病人的病程检测与治疗指导</a:t>
                </a:r>
              </a:p>
            </p:txBody>
          </p:sp>
        </p:grpSp>
        <p:pic>
          <p:nvPicPr>
            <p:cNvPr id="72" name="图片 71">
              <a:extLst>
                <a:ext uri="{FF2B5EF4-FFF2-40B4-BE49-F238E27FC236}">
                  <a16:creationId xmlns:a16="http://schemas.microsoft.com/office/drawing/2014/main" id="{5AEF4ACF-9AD8-4720-A3E6-1F62160A9F08}"/>
                </a:ext>
              </a:extLst>
            </p:cNvPr>
            <p:cNvPicPr/>
            <p:nvPr/>
          </p:nvPicPr>
          <p:blipFill>
            <a:blip r:embed="rId10"/>
            <a:stretch>
              <a:fillRect/>
            </a:stretch>
          </p:blipFill>
          <p:spPr>
            <a:xfrm>
              <a:off x="548142" y="4836697"/>
              <a:ext cx="142875" cy="123825"/>
            </a:xfrm>
            <a:prstGeom prst="rect">
              <a:avLst/>
            </a:prstGeom>
            <a:noFill/>
            <a:ln w="9525">
              <a:noFill/>
            </a:ln>
          </p:spPr>
        </p:pic>
      </p:grpSp>
      <p:sp>
        <p:nvSpPr>
          <p:cNvPr id="74" name="矩形 73">
            <a:extLst>
              <a:ext uri="{FF2B5EF4-FFF2-40B4-BE49-F238E27FC236}">
                <a16:creationId xmlns:a16="http://schemas.microsoft.com/office/drawing/2014/main" id="{D273FAFB-4A8B-490E-8556-F27CB4FB24ED}"/>
              </a:ext>
            </a:extLst>
          </p:cNvPr>
          <p:cNvSpPr/>
          <p:nvPr/>
        </p:nvSpPr>
        <p:spPr>
          <a:xfrm>
            <a:off x="4889854" y="174536"/>
            <a:ext cx="2383986" cy="369332"/>
          </a:xfrm>
          <a:prstGeom prst="rect">
            <a:avLst/>
          </a:prstGeom>
        </p:spPr>
        <p:txBody>
          <a:bodyPr wrap="none">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粤械注准</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20192401077</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79EDCFEC-65E2-45A0-A5D0-DAA72417C228}"/>
              </a:ext>
            </a:extLst>
          </p:cNvPr>
          <p:cNvPicPr>
            <a:picLocks noChangeAspect="1"/>
          </p:cNvPicPr>
          <p:nvPr/>
        </p:nvPicPr>
        <p:blipFill>
          <a:blip r:embed="rId11"/>
          <a:stretch>
            <a:fillRect/>
          </a:stretch>
        </p:blipFill>
        <p:spPr>
          <a:xfrm>
            <a:off x="591293" y="5729548"/>
            <a:ext cx="3638442" cy="2560508"/>
          </a:xfrm>
          <a:prstGeom prst="rect">
            <a:avLst/>
          </a:prstGeom>
        </p:spPr>
      </p:pic>
      <p:sp>
        <p:nvSpPr>
          <p:cNvPr id="17" name="文本框 16">
            <a:extLst>
              <a:ext uri="{FF2B5EF4-FFF2-40B4-BE49-F238E27FC236}">
                <a16:creationId xmlns:a16="http://schemas.microsoft.com/office/drawing/2014/main" id="{49FF8797-7226-477D-ABFE-376A8B4E6846}"/>
              </a:ext>
            </a:extLst>
          </p:cNvPr>
          <p:cNvSpPr txBox="1"/>
          <p:nvPr/>
        </p:nvSpPr>
        <p:spPr>
          <a:xfrm>
            <a:off x="3275648" y="9688174"/>
            <a:ext cx="1080135" cy="307777"/>
          </a:xfrm>
          <a:prstGeom prst="rect">
            <a:avLst/>
          </a:prstGeom>
          <a:solidFill>
            <a:srgbClr val="FFC000"/>
          </a:solidFill>
          <a:ln>
            <a:solidFill>
              <a:schemeClr val="bg1"/>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6</a:t>
            </a:r>
          </a:p>
        </p:txBody>
      </p:sp>
      <p:cxnSp>
        <p:nvCxnSpPr>
          <p:cNvPr id="18" name="直接连接符 17">
            <a:extLst>
              <a:ext uri="{FF2B5EF4-FFF2-40B4-BE49-F238E27FC236}">
                <a16:creationId xmlns:a16="http://schemas.microsoft.com/office/drawing/2014/main" id="{4C0993DF-7CEF-42EC-942E-96D399E750DC}"/>
              </a:ext>
            </a:extLst>
          </p:cNvPr>
          <p:cNvCxnSpPr>
            <a:cxnSpLocks/>
          </p:cNvCxnSpPr>
          <p:nvPr/>
        </p:nvCxnSpPr>
        <p:spPr>
          <a:xfrm>
            <a:off x="431800" y="10003335"/>
            <a:ext cx="6887210" cy="0"/>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809625" y="404162"/>
            <a:ext cx="6343015" cy="460375"/>
          </a:xfrm>
          <a:prstGeom prst="rect">
            <a:avLst/>
          </a:prstGeom>
          <a:solidFill>
            <a:schemeClr val="accent4">
              <a:lumMod val="60000"/>
              <a:lumOff val="40000"/>
            </a:schemeClr>
          </a:solidFill>
          <a:ln>
            <a:solidFill>
              <a:srgbClr val="FFFF00"/>
            </a:solidFill>
          </a:ln>
        </p:spPr>
        <p:txBody>
          <a:bodyPr wrap="square" rtlCol="0">
            <a:spAutoFit/>
          </a:bodyPr>
          <a:lstStyle/>
          <a:p>
            <a:r>
              <a:rPr lang="zh-CN" altLang="en-US" sz="2400" dirty="0">
                <a:latin typeface="Arial" panose="020B0604020202020204" pitchFamily="34" charset="0"/>
                <a:ea typeface="宋体" panose="02010600030101010101" pitchFamily="2" charset="-122"/>
                <a:cs typeface="Arial" panose="020B0604020202020204" pitchFamily="34" charset="0"/>
              </a:rPr>
              <a:t>D-二聚体</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D-Dimer</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a:t>
            </a:r>
            <a:endParaRPr lang="zh-CN" altLang="en-US" sz="2400" dirty="0">
              <a:latin typeface="Arial" panose="020B0604020202020204" pitchFamily="34" charset="0"/>
              <a:ea typeface="宋体" panose="02010600030101010101" pitchFamily="2" charset="-122"/>
              <a:cs typeface="Arial" panose="020B0604020202020204" pitchFamily="34" charset="0"/>
            </a:endParaRPr>
          </a:p>
        </p:txBody>
      </p:sp>
      <p:sp>
        <p:nvSpPr>
          <p:cNvPr id="20" name="矩形 19"/>
          <p:cNvSpPr/>
          <p:nvPr/>
        </p:nvSpPr>
        <p:spPr>
          <a:xfrm>
            <a:off x="257175" y="404162"/>
            <a:ext cx="450850" cy="4603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125">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25" name="组合 24"/>
          <p:cNvGrpSpPr/>
          <p:nvPr/>
        </p:nvGrpSpPr>
        <p:grpSpPr>
          <a:xfrm>
            <a:off x="534035" y="1228692"/>
            <a:ext cx="2132965" cy="476250"/>
            <a:chOff x="746" y="2048"/>
            <a:chExt cx="3359" cy="750"/>
          </a:xfrm>
        </p:grpSpPr>
        <p:pic>
          <p:nvPicPr>
            <p:cNvPr id="13" name="图片 1"/>
            <p:cNvPicPr>
              <a:picLocks noChangeAspect="1"/>
            </p:cNvPicPr>
            <p:nvPr/>
          </p:nvPicPr>
          <p:blipFill>
            <a:blip r:embed="rId3"/>
            <a:stretch>
              <a:fillRect/>
            </a:stretch>
          </p:blipFill>
          <p:spPr>
            <a:xfrm>
              <a:off x="746" y="2048"/>
              <a:ext cx="1196" cy="751"/>
            </a:xfrm>
            <a:prstGeom prst="rect">
              <a:avLst/>
            </a:prstGeom>
            <a:noFill/>
            <a:ln w="9525">
              <a:noFill/>
            </a:ln>
          </p:spPr>
        </p:pic>
        <p:sp>
          <p:nvSpPr>
            <p:cNvPr id="15" name="文本框 14"/>
            <p:cNvSpPr txBox="1"/>
            <p:nvPr/>
          </p:nvSpPr>
          <p:spPr>
            <a:xfrm>
              <a:off x="1771" y="2109"/>
              <a:ext cx="2335"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临床意义</a:t>
              </a:r>
            </a:p>
          </p:txBody>
        </p:sp>
      </p:grpSp>
      <p:sp>
        <p:nvSpPr>
          <p:cNvPr id="3" name="文本框 2"/>
          <p:cNvSpPr txBox="1"/>
          <p:nvPr/>
        </p:nvSpPr>
        <p:spPr>
          <a:xfrm>
            <a:off x="1126489" y="1652545"/>
            <a:ext cx="3950007" cy="1019959"/>
          </a:xfrm>
          <a:prstGeom prst="rect">
            <a:avLst/>
          </a:prstGeom>
          <a:noFill/>
        </p:spPr>
        <p:txBody>
          <a:bodyPr wrap="square" rtlCol="0" anchor="t">
            <a:spAutoFit/>
          </a:bodyPr>
          <a:lstStyle/>
          <a:p>
            <a:pPr>
              <a:lnSpc>
                <a:spcPct val="150000"/>
              </a:lnSpc>
            </a:pPr>
            <a:r>
              <a:rPr kumimoji="1" lang="en-US" altLang="zh-CN" sz="1400" dirty="0">
                <a:latin typeface="Arial" panose="020B0604020202020204" pitchFamily="34" charset="0"/>
                <a:ea typeface="宋体" panose="02010600030101010101" pitchFamily="2" charset="-122"/>
                <a:cs typeface="Arial" panose="020B0604020202020204" pitchFamily="34" charset="0"/>
                <a:sym typeface="+mn-ea"/>
              </a:rPr>
              <a:t> DVT</a:t>
            </a:r>
            <a:r>
              <a:rPr kumimoji="1" lang="zh-CN" altLang="en-US" sz="1400" dirty="0">
                <a:latin typeface="Arial" panose="020B0604020202020204" pitchFamily="34" charset="0"/>
                <a:ea typeface="宋体" panose="02010600030101010101" pitchFamily="2" charset="-122"/>
                <a:cs typeface="Arial" panose="020B0604020202020204" pitchFamily="34" charset="0"/>
                <a:sym typeface="+mn-ea"/>
              </a:rPr>
              <a:t>（深静脉血栓）和</a:t>
            </a:r>
            <a:r>
              <a:rPr kumimoji="1" lang="en-US" altLang="zh-CN" sz="1400" dirty="0">
                <a:latin typeface="Arial" panose="020B0604020202020204" pitchFamily="34" charset="0"/>
                <a:ea typeface="宋体" panose="02010600030101010101" pitchFamily="2" charset="-122"/>
                <a:cs typeface="Arial" panose="020B0604020202020204" pitchFamily="34" charset="0"/>
                <a:sym typeface="+mn-ea"/>
              </a:rPr>
              <a:t>PE</a:t>
            </a:r>
            <a:r>
              <a:rPr kumimoji="1" lang="zh-CN" altLang="en-US" sz="1400" dirty="0">
                <a:latin typeface="Arial" panose="020B0604020202020204" pitchFamily="34" charset="0"/>
                <a:ea typeface="宋体" panose="02010600030101010101" pitchFamily="2" charset="-122"/>
                <a:cs typeface="Arial" panose="020B0604020202020204" pitchFamily="34" charset="0"/>
                <a:sym typeface="+mn-ea"/>
              </a:rPr>
              <a:t>（肺栓塞）的排除</a:t>
            </a:r>
            <a:endParaRPr kumimoji="1" lang="en-US" altLang="zh-CN" sz="1400" dirty="0">
              <a:latin typeface="Arial" panose="020B0604020202020204" pitchFamily="34" charset="0"/>
              <a:ea typeface="宋体" panose="02010600030101010101" pitchFamily="2" charset="-122"/>
              <a:cs typeface="Arial" panose="020B0604020202020204" pitchFamily="34" charset="0"/>
            </a:endParaRPr>
          </a:p>
          <a:p>
            <a:pPr>
              <a:lnSpc>
                <a:spcPct val="150000"/>
              </a:lnSpc>
            </a:pPr>
            <a:r>
              <a:rPr kumimoji="1" lang="en-US" altLang="zh-CN" sz="1400" dirty="0">
                <a:latin typeface="Arial" panose="020B0604020202020204" pitchFamily="34" charset="0"/>
                <a:ea typeface="宋体" panose="02010600030101010101" pitchFamily="2" charset="-122"/>
                <a:cs typeface="Arial" panose="020B0604020202020204" pitchFamily="34" charset="0"/>
                <a:sym typeface="+mn-ea"/>
              </a:rPr>
              <a:t> </a:t>
            </a:r>
            <a:r>
              <a:rPr kumimoji="1" lang="zh-CN" altLang="en-US" sz="1400" dirty="0">
                <a:latin typeface="Arial" panose="020B0604020202020204" pitchFamily="34" charset="0"/>
                <a:ea typeface="宋体" panose="02010600030101010101" pitchFamily="2" charset="-122"/>
                <a:cs typeface="Arial" panose="020B0604020202020204" pitchFamily="34" charset="0"/>
                <a:sym typeface="+mn-ea"/>
              </a:rPr>
              <a:t>溶栓治疗与外科手术的监测</a:t>
            </a:r>
            <a:endParaRPr kumimoji="1" lang="en-US" altLang="zh-CN" sz="1400" dirty="0">
              <a:latin typeface="Arial" panose="020B0604020202020204" pitchFamily="34" charset="0"/>
              <a:ea typeface="宋体" panose="02010600030101010101" pitchFamily="2" charset="-122"/>
              <a:cs typeface="Arial" panose="020B0604020202020204" pitchFamily="34" charset="0"/>
            </a:endParaRPr>
          </a:p>
          <a:p>
            <a:pPr>
              <a:lnSpc>
                <a:spcPct val="150000"/>
              </a:lnSpc>
            </a:pPr>
            <a:r>
              <a:rPr kumimoji="1" lang="zh-CN" altLang="en-US" sz="1400" dirty="0">
                <a:latin typeface="Arial" panose="020B0604020202020204" pitchFamily="34" charset="0"/>
                <a:ea typeface="宋体" panose="02010600030101010101" pitchFamily="2" charset="-122"/>
                <a:cs typeface="Arial" panose="020B0604020202020204" pitchFamily="34" charset="0"/>
                <a:sym typeface="+mn-ea"/>
              </a:rPr>
              <a:t> 妊娠高血压综合症与高凝血状态的监测</a:t>
            </a:r>
            <a:endParaRPr lang="zh-CN" altLang="en-US" sz="1400" dirty="0">
              <a:latin typeface="Arial" panose="020B0604020202020204" pitchFamily="34" charset="0"/>
              <a:ea typeface="宋体" panose="02010600030101010101" pitchFamily="2" charset="-122"/>
              <a:cs typeface="Arial" panose="020B0604020202020204" pitchFamily="34" charset="0"/>
            </a:endParaRPr>
          </a:p>
        </p:txBody>
      </p:sp>
      <p:grpSp>
        <p:nvGrpSpPr>
          <p:cNvPr id="24" name="组合 23"/>
          <p:cNvGrpSpPr/>
          <p:nvPr/>
        </p:nvGrpSpPr>
        <p:grpSpPr>
          <a:xfrm>
            <a:off x="895985" y="1797017"/>
            <a:ext cx="142875" cy="771525"/>
            <a:chOff x="1232" y="2931"/>
            <a:chExt cx="225" cy="1215"/>
          </a:xfrm>
        </p:grpSpPr>
        <p:pic>
          <p:nvPicPr>
            <p:cNvPr id="5" name="图片 4"/>
            <p:cNvPicPr/>
            <p:nvPr/>
          </p:nvPicPr>
          <p:blipFill>
            <a:blip r:embed="rId4"/>
            <a:stretch>
              <a:fillRect/>
            </a:stretch>
          </p:blipFill>
          <p:spPr>
            <a:xfrm>
              <a:off x="1232" y="2931"/>
              <a:ext cx="225" cy="195"/>
            </a:xfrm>
            <a:prstGeom prst="rect">
              <a:avLst/>
            </a:prstGeom>
            <a:noFill/>
            <a:ln w="9525">
              <a:noFill/>
            </a:ln>
          </p:spPr>
        </p:pic>
        <p:pic>
          <p:nvPicPr>
            <p:cNvPr id="21" name="图片 20"/>
            <p:cNvPicPr/>
            <p:nvPr/>
          </p:nvPicPr>
          <p:blipFill>
            <a:blip r:embed="rId4"/>
            <a:stretch>
              <a:fillRect/>
            </a:stretch>
          </p:blipFill>
          <p:spPr>
            <a:xfrm>
              <a:off x="1232" y="3458"/>
              <a:ext cx="225" cy="195"/>
            </a:xfrm>
            <a:prstGeom prst="rect">
              <a:avLst/>
            </a:prstGeom>
            <a:noFill/>
            <a:ln w="9525">
              <a:noFill/>
            </a:ln>
          </p:spPr>
        </p:pic>
        <p:pic>
          <p:nvPicPr>
            <p:cNvPr id="22" name="图片 21"/>
            <p:cNvPicPr/>
            <p:nvPr/>
          </p:nvPicPr>
          <p:blipFill>
            <a:blip r:embed="rId4"/>
            <a:stretch>
              <a:fillRect/>
            </a:stretch>
          </p:blipFill>
          <p:spPr>
            <a:xfrm>
              <a:off x="1232" y="3951"/>
              <a:ext cx="225" cy="195"/>
            </a:xfrm>
            <a:prstGeom prst="rect">
              <a:avLst/>
            </a:prstGeom>
            <a:noFill/>
            <a:ln w="9525">
              <a:noFill/>
            </a:ln>
          </p:spPr>
        </p:pic>
      </p:grpSp>
      <p:grpSp>
        <p:nvGrpSpPr>
          <p:cNvPr id="8" name="组合 7"/>
          <p:cNvGrpSpPr/>
          <p:nvPr/>
        </p:nvGrpSpPr>
        <p:grpSpPr>
          <a:xfrm>
            <a:off x="755461" y="3112503"/>
            <a:ext cx="1804035" cy="398780"/>
            <a:chOff x="998" y="4241"/>
            <a:chExt cx="2841" cy="628"/>
          </a:xfrm>
        </p:grpSpPr>
        <p:sp>
          <p:nvSpPr>
            <p:cNvPr id="27" name="文本框 26"/>
            <p:cNvSpPr txBox="1"/>
            <p:nvPr/>
          </p:nvSpPr>
          <p:spPr>
            <a:xfrm>
              <a:off x="1657" y="4241"/>
              <a:ext cx="2183" cy="628"/>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对照实验</a:t>
              </a:r>
            </a:p>
          </p:txBody>
        </p:sp>
        <p:sp>
          <p:nvSpPr>
            <p:cNvPr id="28" name="同心圆 1"/>
            <p:cNvSpPr/>
            <p:nvPr/>
          </p:nvSpPr>
          <p:spPr>
            <a:xfrm>
              <a:off x="998" y="4322"/>
              <a:ext cx="499" cy="466"/>
            </a:xfrm>
            <a:prstGeom prst="donut">
              <a:avLst/>
            </a:prstGeom>
          </p:spPr>
          <p:style>
            <a:lnRef idx="3">
              <a:schemeClr val="lt1"/>
            </a:lnRef>
            <a:fillRef idx="1">
              <a:schemeClr val="accent4"/>
            </a:fillRef>
            <a:effectRef idx="1">
              <a:schemeClr val="accent4"/>
            </a:effectRef>
            <a:fontRef idx="minor">
              <a:schemeClr val="lt1"/>
            </a:fontRef>
          </p:style>
        </p:sp>
      </p:grpSp>
      <p:grpSp>
        <p:nvGrpSpPr>
          <p:cNvPr id="23" name="组合 22"/>
          <p:cNvGrpSpPr/>
          <p:nvPr/>
        </p:nvGrpSpPr>
        <p:grpSpPr>
          <a:xfrm>
            <a:off x="4291648" y="3109151"/>
            <a:ext cx="2715895" cy="3825875"/>
            <a:chOff x="6598" y="4241"/>
            <a:chExt cx="4277" cy="6025"/>
          </a:xfrm>
        </p:grpSpPr>
        <p:sp>
          <p:nvSpPr>
            <p:cNvPr id="54" name="文本框 53"/>
            <p:cNvSpPr txBox="1"/>
            <p:nvPr/>
          </p:nvSpPr>
          <p:spPr>
            <a:xfrm>
              <a:off x="8473" y="9057"/>
              <a:ext cx="2402"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500ng/mL</a:t>
              </a:r>
            </a:p>
          </p:txBody>
        </p:sp>
        <p:sp>
          <p:nvSpPr>
            <p:cNvPr id="18" name="文本框 17"/>
            <p:cNvSpPr txBox="1"/>
            <p:nvPr/>
          </p:nvSpPr>
          <p:spPr>
            <a:xfrm>
              <a:off x="6598" y="9781"/>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zh-CN" altLang="en-US" sz="1400" dirty="0">
                  <a:latin typeface="Arial" panose="020B0604020202020204" pitchFamily="34" charset="0"/>
                  <a:ea typeface="宋体" panose="02010600030101010101" pitchFamily="2" charset="-122"/>
                  <a:cs typeface="Arial" panose="020B0604020202020204" pitchFamily="34" charset="0"/>
                  <a:sym typeface="+mn-ea"/>
                </a:rPr>
                <a:t>反 应 时 间</a:t>
              </a:r>
            </a:p>
          </p:txBody>
        </p:sp>
        <p:sp>
          <p:nvSpPr>
            <p:cNvPr id="55" name="文本框 54"/>
            <p:cNvSpPr txBox="1"/>
            <p:nvPr/>
          </p:nvSpPr>
          <p:spPr>
            <a:xfrm>
              <a:off x="6598" y="5489"/>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类 型</a:t>
              </a:r>
            </a:p>
          </p:txBody>
        </p:sp>
        <p:sp>
          <p:nvSpPr>
            <p:cNvPr id="56" name="文本框 55"/>
            <p:cNvSpPr txBox="1"/>
            <p:nvPr/>
          </p:nvSpPr>
          <p:spPr>
            <a:xfrm>
              <a:off x="8473" y="5527"/>
              <a:ext cx="2402" cy="485"/>
            </a:xfrm>
            <a:prstGeom prst="rect">
              <a:avLst/>
            </a:prstGeom>
            <a:noFill/>
            <a:ln>
              <a:solidFill>
                <a:schemeClr val="accent2">
                  <a:lumMod val="60000"/>
                  <a:lumOff val="40000"/>
                </a:schemeClr>
              </a:solidFill>
            </a:ln>
          </p:spPr>
          <p:txBody>
            <a:bodyPr wrap="square" rtlCol="0">
              <a:spAutoFit/>
            </a:bodyPr>
            <a:lstStyle/>
            <a:p>
              <a:r>
                <a:rPr lang="zh-CN" altLang="zh-CN" sz="1400" dirty="0">
                  <a:latin typeface="Arial" panose="020B0604020202020204" pitchFamily="34" charset="0"/>
                  <a:ea typeface="宋体" panose="02010600030101010101" pitchFamily="2" charset="-122"/>
                  <a:cs typeface="Arial" panose="020B0604020202020204" pitchFamily="34" charset="0"/>
                </a:rPr>
                <a:t>血浆</a:t>
              </a:r>
              <a:r>
                <a:rPr lang="en-US" altLang="zh-CN" sz="1400" dirty="0">
                  <a:latin typeface="Arial" panose="020B0604020202020204" pitchFamily="34" charset="0"/>
                  <a:ea typeface="宋体" panose="02010600030101010101" pitchFamily="2" charset="-122"/>
                  <a:cs typeface="Arial" panose="020B0604020202020204" pitchFamily="34" charset="0"/>
                </a:rPr>
                <a:t>/</a:t>
              </a:r>
              <a:r>
                <a:rPr lang="zh-CN" altLang="zh-CN" sz="1400" dirty="0">
                  <a:latin typeface="Arial" panose="020B0604020202020204" pitchFamily="34" charset="0"/>
                  <a:ea typeface="宋体" panose="02010600030101010101" pitchFamily="2" charset="-122"/>
                  <a:cs typeface="Arial" panose="020B0604020202020204" pitchFamily="34" charset="0"/>
                </a:rPr>
                <a:t>全血</a:t>
              </a:r>
            </a:p>
          </p:txBody>
        </p:sp>
        <p:sp>
          <p:nvSpPr>
            <p:cNvPr id="58" name="文本框 57"/>
            <p:cNvSpPr txBox="1"/>
            <p:nvPr/>
          </p:nvSpPr>
          <p:spPr>
            <a:xfrm>
              <a:off x="6598" y="6223"/>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zh-CN" sz="1400">
                  <a:latin typeface="Arial" panose="020B0604020202020204" pitchFamily="34" charset="0"/>
                  <a:ea typeface="宋体" panose="02010600030101010101" pitchFamily="2" charset="-122"/>
                  <a:cs typeface="Arial" panose="020B0604020202020204" pitchFamily="34" charset="0"/>
                </a:rPr>
                <a:t>线 性 范 围</a:t>
              </a:r>
            </a:p>
          </p:txBody>
        </p:sp>
        <p:sp>
          <p:nvSpPr>
            <p:cNvPr id="62" name="文本框 61"/>
            <p:cNvSpPr txBox="1"/>
            <p:nvPr/>
          </p:nvSpPr>
          <p:spPr>
            <a:xfrm>
              <a:off x="8473" y="6261"/>
              <a:ext cx="2402"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sym typeface="+mn-ea"/>
                </a:rPr>
                <a:t>40</a:t>
              </a:r>
              <a:r>
                <a:rPr lang="en-US" altLang="zh-CN" sz="1400" dirty="0">
                  <a:latin typeface="Arial" panose="020B0604020202020204" pitchFamily="34" charset="0"/>
                  <a:ea typeface="宋体" panose="02010600030101010101" pitchFamily="2" charset="-122"/>
                  <a:cs typeface="Arial" panose="020B0604020202020204" pitchFamily="34" charset="0"/>
                  <a:sym typeface="Symbol" panose="05050102010706020507" pitchFamily="18" charset="2"/>
                </a:rPr>
                <a:t></a:t>
              </a:r>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10000ng/mL</a:t>
              </a:r>
            </a:p>
          </p:txBody>
        </p:sp>
        <p:sp>
          <p:nvSpPr>
            <p:cNvPr id="63" name="文本框 62"/>
            <p:cNvSpPr txBox="1"/>
            <p:nvPr/>
          </p:nvSpPr>
          <p:spPr>
            <a:xfrm>
              <a:off x="6598" y="6898"/>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精  密  度</a:t>
              </a:r>
            </a:p>
          </p:txBody>
        </p:sp>
        <p:sp>
          <p:nvSpPr>
            <p:cNvPr id="64" name="文本框 63"/>
            <p:cNvSpPr txBox="1"/>
            <p:nvPr/>
          </p:nvSpPr>
          <p:spPr>
            <a:xfrm>
              <a:off x="8473" y="6898"/>
              <a:ext cx="2402"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CV≤15%</a:t>
              </a:r>
            </a:p>
          </p:txBody>
        </p:sp>
        <p:sp>
          <p:nvSpPr>
            <p:cNvPr id="68" name="文本框 67"/>
            <p:cNvSpPr txBox="1"/>
            <p:nvPr/>
          </p:nvSpPr>
          <p:spPr>
            <a:xfrm>
              <a:off x="6598" y="7615"/>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a:latin typeface="Arial" panose="020B0604020202020204" pitchFamily="34" charset="0"/>
                  <a:ea typeface="宋体" panose="02010600030101010101" pitchFamily="2" charset="-122"/>
                  <a:cs typeface="Arial" panose="020B0604020202020204" pitchFamily="34" charset="0"/>
                </a:rPr>
                <a:t>灵  敏  度</a:t>
              </a:r>
            </a:p>
          </p:txBody>
        </p:sp>
        <p:sp>
          <p:nvSpPr>
            <p:cNvPr id="69" name="文本框 68"/>
            <p:cNvSpPr txBox="1"/>
            <p:nvPr/>
          </p:nvSpPr>
          <p:spPr>
            <a:xfrm>
              <a:off x="8473" y="7615"/>
              <a:ext cx="2402" cy="485"/>
            </a:xfrm>
            <a:prstGeom prst="rect">
              <a:avLst/>
            </a:prstGeom>
            <a:noFill/>
            <a:ln>
              <a:solidFill>
                <a:schemeClr val="accent2">
                  <a:lumMod val="60000"/>
                  <a:lumOff val="40000"/>
                </a:schemeClr>
              </a:solidFill>
            </a:ln>
          </p:spPr>
          <p:txBody>
            <a:bodyPr wrap="square" rtlCol="0">
              <a:spAutoFit/>
            </a:bodyPr>
            <a:lstStyle/>
            <a:p>
              <a:r>
                <a:rPr lang="en-US" altLang="zh-CN" sz="1400" dirty="0">
                  <a:latin typeface="Arial" panose="020B0604020202020204" pitchFamily="34" charset="0"/>
                  <a:ea typeface="宋体" panose="02010600030101010101" pitchFamily="2" charset="-122"/>
                  <a:cs typeface="Arial" panose="020B0604020202020204" pitchFamily="34" charset="0"/>
                </a:rPr>
                <a:t>≤</a:t>
              </a:r>
              <a:r>
                <a:rPr sz="1400" dirty="0">
                  <a:latin typeface="Arial" panose="020B0604020202020204" pitchFamily="34" charset="0"/>
                  <a:ea typeface="宋体" panose="02010600030101010101" pitchFamily="2" charset="-122"/>
                  <a:cs typeface="Arial" panose="020B0604020202020204" pitchFamily="34" charset="0"/>
                </a:rPr>
                <a:t>40ng/mL</a:t>
              </a:r>
            </a:p>
          </p:txBody>
        </p:sp>
        <p:sp>
          <p:nvSpPr>
            <p:cNvPr id="70" name="文本框 69"/>
            <p:cNvSpPr txBox="1"/>
            <p:nvPr/>
          </p:nvSpPr>
          <p:spPr>
            <a:xfrm>
              <a:off x="6598" y="8342"/>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r>
                <a:rPr lang="zh-CN" altLang="en-US" sz="1400" dirty="0">
                  <a:latin typeface="Arial" panose="020B0604020202020204" pitchFamily="34" charset="0"/>
                  <a:ea typeface="宋体" panose="02010600030101010101" pitchFamily="2" charset="-122"/>
                  <a:cs typeface="Arial" panose="020B0604020202020204" pitchFamily="34" charset="0"/>
                </a:rPr>
                <a:t>样 本  量</a:t>
              </a:r>
            </a:p>
          </p:txBody>
        </p:sp>
        <p:sp>
          <p:nvSpPr>
            <p:cNvPr id="71" name="文本框 70"/>
            <p:cNvSpPr txBox="1"/>
            <p:nvPr/>
          </p:nvSpPr>
          <p:spPr>
            <a:xfrm>
              <a:off x="8473" y="8342"/>
              <a:ext cx="2402" cy="485"/>
            </a:xfrm>
            <a:prstGeom prst="rect">
              <a:avLst/>
            </a:prstGeom>
            <a:noFill/>
            <a:ln>
              <a:solidFill>
                <a:schemeClr val="accent2">
                  <a:lumMod val="60000"/>
                  <a:lumOff val="40000"/>
                </a:schemeClr>
              </a:solidFill>
            </a:ln>
          </p:spPr>
          <p:txBody>
            <a:bodyPr wrap="square" rtlCol="0">
              <a:spAutoFit/>
            </a:bodyPr>
            <a:lstStyle/>
            <a:p>
              <a:r>
                <a:rPr lang="zh-CN" altLang="zh-CN" sz="1400" dirty="0">
                  <a:latin typeface="Arial" panose="020B0604020202020204" pitchFamily="34" charset="0"/>
                  <a:ea typeface="宋体" panose="02010600030101010101" pitchFamily="2" charset="-122"/>
                  <a:cs typeface="Arial" panose="020B0604020202020204" pitchFamily="34" charset="0"/>
                </a:rPr>
                <a:t>10μL</a:t>
              </a:r>
            </a:p>
          </p:txBody>
        </p:sp>
        <p:sp>
          <p:nvSpPr>
            <p:cNvPr id="72" name="文本框 71"/>
            <p:cNvSpPr txBox="1"/>
            <p:nvPr/>
          </p:nvSpPr>
          <p:spPr>
            <a:xfrm>
              <a:off x="6598" y="9057"/>
              <a:ext cx="1647" cy="485"/>
            </a:xfrm>
            <a:prstGeom prst="rect">
              <a:avLst/>
            </a:prstGeom>
            <a:solidFill>
              <a:schemeClr val="accent1">
                <a:lumMod val="60000"/>
                <a:lumOff val="40000"/>
              </a:schemeClr>
            </a:solidFill>
            <a:ln>
              <a:solidFill>
                <a:schemeClr val="accent4">
                  <a:lumMod val="40000"/>
                  <a:lumOff val="60000"/>
                </a:schemeClr>
              </a:solidFill>
            </a:ln>
          </p:spPr>
          <p:txBody>
            <a:bodyPr wrap="square" rtlCol="0">
              <a:spAutoFit/>
            </a:bodyPr>
            <a:lstStyle/>
            <a:p>
              <a:pPr lvl="0"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Cut-off值</a:t>
              </a:r>
            </a:p>
          </p:txBody>
        </p:sp>
        <p:sp>
          <p:nvSpPr>
            <p:cNvPr id="49" name="文本框 48"/>
            <p:cNvSpPr txBox="1"/>
            <p:nvPr/>
          </p:nvSpPr>
          <p:spPr>
            <a:xfrm>
              <a:off x="8473" y="9781"/>
              <a:ext cx="2402" cy="485"/>
            </a:xfrm>
            <a:prstGeom prst="rect">
              <a:avLst/>
            </a:prstGeom>
            <a:noFill/>
            <a:ln>
              <a:solidFill>
                <a:schemeClr val="accent2">
                  <a:lumMod val="60000"/>
                  <a:lumOff val="40000"/>
                </a:schemeClr>
              </a:solidFill>
            </a:ln>
          </p:spPr>
          <p:txBody>
            <a:bodyPr wrap="square" rtlCol="0">
              <a:spAutoFit/>
            </a:bodyPr>
            <a:lstStyle/>
            <a:p>
              <a:pPr algn="l"/>
              <a:r>
                <a:rPr lang="en-US" altLang="zh-CN" sz="1400" dirty="0">
                  <a:latin typeface="Arial" panose="020B0604020202020204" pitchFamily="34" charset="0"/>
                  <a:ea typeface="宋体" panose="02010600030101010101" pitchFamily="2" charset="-122"/>
                  <a:cs typeface="Arial" panose="020B0604020202020204" pitchFamily="34" charset="0"/>
                  <a:sym typeface="+mn-ea"/>
                </a:rPr>
                <a:t>10min</a:t>
              </a:r>
            </a:p>
          </p:txBody>
        </p:sp>
        <p:pic>
          <p:nvPicPr>
            <p:cNvPr id="75" name="图片 9" descr="445988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8" y="4277"/>
              <a:ext cx="654" cy="625"/>
            </a:xfrm>
            <a:prstGeom prst="rect">
              <a:avLst/>
            </a:prstGeom>
          </p:spPr>
        </p:pic>
        <p:sp>
          <p:nvSpPr>
            <p:cNvPr id="73" name="文本框 72"/>
            <p:cNvSpPr txBox="1"/>
            <p:nvPr/>
          </p:nvSpPr>
          <p:spPr>
            <a:xfrm>
              <a:off x="7252" y="4241"/>
              <a:ext cx="2616" cy="630"/>
            </a:xfrm>
            <a:prstGeom prst="rect">
              <a:avLst/>
            </a:prstGeom>
            <a:noFill/>
          </p:spPr>
          <p:txBody>
            <a:bodyPr wrap="square" rtlCol="0">
              <a:spAutoFit/>
            </a:bodyPr>
            <a:lstStyle/>
            <a:p>
              <a:r>
                <a:rPr lang="zh-CN" altLang="zh-CN" sz="2000" b="1" dirty="0">
                  <a:latin typeface="Arial" panose="020B0604020202020204" pitchFamily="34" charset="0"/>
                  <a:ea typeface="宋体" panose="02010600030101010101" pitchFamily="2" charset="-122"/>
                  <a:cs typeface="Arial" panose="020B0604020202020204" pitchFamily="34" charset="0"/>
                </a:rPr>
                <a:t>主要参数</a:t>
              </a:r>
            </a:p>
          </p:txBody>
        </p:sp>
      </p:grpSp>
      <p:grpSp>
        <p:nvGrpSpPr>
          <p:cNvPr id="2" name="组合 1">
            <a:extLst>
              <a:ext uri="{FF2B5EF4-FFF2-40B4-BE49-F238E27FC236}">
                <a16:creationId xmlns:a16="http://schemas.microsoft.com/office/drawing/2014/main" id="{378ED53E-D944-4C0B-B3EE-1DBAD9667536}"/>
              </a:ext>
            </a:extLst>
          </p:cNvPr>
          <p:cNvGrpSpPr/>
          <p:nvPr/>
        </p:nvGrpSpPr>
        <p:grpSpPr>
          <a:xfrm>
            <a:off x="452755" y="8262769"/>
            <a:ext cx="6900545" cy="1053405"/>
            <a:chOff x="452755" y="8467725"/>
            <a:chExt cx="6900545" cy="1053405"/>
          </a:xfrm>
        </p:grpSpPr>
        <p:pic>
          <p:nvPicPr>
            <p:cNvPr id="60" name="图片 59" descr="348137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2755" y="8467725"/>
              <a:ext cx="468630" cy="468630"/>
            </a:xfrm>
            <a:prstGeom prst="rect">
              <a:avLst/>
            </a:prstGeom>
          </p:spPr>
        </p:pic>
        <p:sp>
          <p:nvSpPr>
            <p:cNvPr id="65" name="文本框 64"/>
            <p:cNvSpPr txBox="1"/>
            <p:nvPr/>
          </p:nvSpPr>
          <p:spPr>
            <a:xfrm>
              <a:off x="921385" y="8537575"/>
              <a:ext cx="1476375" cy="398780"/>
            </a:xfrm>
            <a:prstGeom prst="rect">
              <a:avLst/>
            </a:prstGeom>
            <a:noFill/>
          </p:spPr>
          <p:txBody>
            <a:bodyPr wrap="square" rtlCol="0">
              <a:spAutoFit/>
            </a:bodyPr>
            <a:lstStyle/>
            <a:p>
              <a:r>
                <a:rPr lang="zh-CN" altLang="en-US" sz="2000" b="1">
                  <a:latin typeface="Arial" panose="020B0604020202020204" pitchFamily="34" charset="0"/>
                  <a:ea typeface="宋体" panose="02010600030101010101" pitchFamily="2" charset="-122"/>
                  <a:cs typeface="Arial" panose="020B0604020202020204" pitchFamily="34" charset="0"/>
                </a:rPr>
                <a:t>应用科室</a:t>
              </a:r>
            </a:p>
          </p:txBody>
        </p:sp>
        <p:sp>
          <p:nvSpPr>
            <p:cNvPr id="66" name="文本框 65"/>
            <p:cNvSpPr txBox="1"/>
            <p:nvPr/>
          </p:nvSpPr>
          <p:spPr>
            <a:xfrm>
              <a:off x="809625" y="8936355"/>
              <a:ext cx="6543675" cy="584775"/>
            </a:xfrm>
            <a:prstGeom prst="rect">
              <a:avLst/>
            </a:prstGeom>
            <a:noFill/>
          </p:spPr>
          <p:txBody>
            <a:bodyPr wrap="square" rtlCol="0">
              <a:spAutoFit/>
            </a:bodyPr>
            <a:lstStyle/>
            <a:p>
              <a:r>
                <a:rPr lang="zh-CN" altLang="zh-CN" sz="1600" dirty="0">
                  <a:latin typeface="Arial" panose="020B0604020202020204" pitchFamily="34" charset="0"/>
                  <a:ea typeface="宋体" panose="02010600030101010101" pitchFamily="2" charset="-122"/>
                  <a:cs typeface="Arial" panose="020B0604020202020204" pitchFamily="34" charset="0"/>
                </a:rPr>
                <a:t>检验科、急诊科、</a:t>
              </a:r>
              <a:r>
                <a:rPr lang="en-US" altLang="zh-CN" sz="1600" dirty="0">
                  <a:latin typeface="Arial" panose="020B0604020202020204" pitchFamily="34" charset="0"/>
                  <a:ea typeface="宋体" panose="02010600030101010101" pitchFamily="2" charset="-122"/>
                  <a:cs typeface="Arial" panose="020B0604020202020204" pitchFamily="34" charset="0"/>
                </a:rPr>
                <a:t>ICU</a:t>
              </a:r>
              <a:r>
                <a:rPr lang="zh-CN" altLang="en-US" sz="1600" dirty="0">
                  <a:latin typeface="Arial" panose="020B0604020202020204" pitchFamily="34" charset="0"/>
                  <a:ea typeface="宋体" panose="02010600030101010101" pitchFamily="2" charset="-122"/>
                  <a:cs typeface="Arial" panose="020B0604020202020204" pitchFamily="34" charset="0"/>
                </a:rPr>
                <a:t>、儿科</a:t>
              </a:r>
              <a:r>
                <a:rPr lang="en-US" altLang="zh-CN" sz="1600" dirty="0">
                  <a:latin typeface="Arial" panose="020B0604020202020204" pitchFamily="34" charset="0"/>
                  <a:ea typeface="宋体" panose="02010600030101010101" pitchFamily="2" charset="-122"/>
                  <a:cs typeface="Arial" panose="020B0604020202020204" pitchFamily="34" charset="0"/>
                </a:rPr>
                <a:t>/</a:t>
              </a:r>
              <a:r>
                <a:rPr lang="zh-CN" altLang="en-US" sz="1600" dirty="0">
                  <a:latin typeface="Arial" panose="020B0604020202020204" pitchFamily="34" charset="0"/>
                  <a:ea typeface="宋体" panose="02010600030101010101" pitchFamily="2" charset="-122"/>
                  <a:cs typeface="Arial" panose="020B0604020202020204" pitchFamily="34" charset="0"/>
                </a:rPr>
                <a:t>新生儿科、呼吸科、外科、血液科、风湿免疫科、肿瘤科、肾内科</a:t>
              </a:r>
              <a:r>
                <a:rPr lang="zh-CN" altLang="zh-CN" sz="1600" dirty="0">
                  <a:latin typeface="Arial" panose="020B0604020202020204" pitchFamily="34" charset="0"/>
                  <a:ea typeface="宋体" panose="02010600030101010101" pitchFamily="2" charset="-122"/>
                  <a:cs typeface="Arial" panose="020B0604020202020204" pitchFamily="34" charset="0"/>
                </a:rPr>
                <a:t>等。</a:t>
              </a:r>
            </a:p>
          </p:txBody>
        </p:sp>
      </p:grpSp>
      <p:sp>
        <p:nvSpPr>
          <p:cNvPr id="41" name="矩形 40">
            <a:extLst>
              <a:ext uri="{FF2B5EF4-FFF2-40B4-BE49-F238E27FC236}">
                <a16:creationId xmlns:a16="http://schemas.microsoft.com/office/drawing/2014/main" id="{6BC7CE90-4EA4-4E65-8055-373FB16251F4}"/>
              </a:ext>
            </a:extLst>
          </p:cNvPr>
          <p:cNvSpPr/>
          <p:nvPr/>
        </p:nvSpPr>
        <p:spPr>
          <a:xfrm>
            <a:off x="7197788" y="2679032"/>
            <a:ext cx="439342" cy="5916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zh-CN" altLang="en-US" b="1" dirty="0">
                <a:solidFill>
                  <a:srgbClr val="FFC000"/>
                </a:solidFill>
                <a:latin typeface="Arial" panose="020B0604020202020204" pitchFamily="34" charset="0"/>
                <a:ea typeface="宋体" panose="02010600030101010101" pitchFamily="2" charset="-122"/>
                <a:cs typeface="Arial" panose="020B0604020202020204" pitchFamily="34" charset="0"/>
              </a:rPr>
              <a:t>红外荧光免疫平台</a:t>
            </a:r>
            <a:endParaRPr lang="en-US" altLang="zh-CN" b="1" dirty="0">
              <a:solidFill>
                <a:srgbClr val="FFC000"/>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42" name="图表 41">
            <a:extLst>
              <a:ext uri="{FF2B5EF4-FFF2-40B4-BE49-F238E27FC236}">
                <a16:creationId xmlns:a16="http://schemas.microsoft.com/office/drawing/2014/main" id="{A45A6BDA-70FD-4A3A-AFED-CC8637FE910A}"/>
              </a:ext>
            </a:extLst>
          </p:cNvPr>
          <p:cNvGraphicFramePr/>
          <p:nvPr>
            <p:extLst>
              <p:ext uri="{D42A27DB-BD31-4B8C-83A1-F6EECF244321}">
                <p14:modId xmlns:p14="http://schemas.microsoft.com/office/powerpoint/2010/main" val="959070230"/>
              </p:ext>
            </p:extLst>
          </p:nvPr>
        </p:nvGraphicFramePr>
        <p:xfrm>
          <a:off x="461699" y="3265424"/>
          <a:ext cx="3685169" cy="4302204"/>
        </p:xfrm>
        <a:graphic>
          <a:graphicData uri="http://schemas.openxmlformats.org/drawingml/2006/chart">
            <c:chart xmlns:c="http://schemas.openxmlformats.org/drawingml/2006/chart" xmlns:r="http://schemas.openxmlformats.org/officeDocument/2006/relationships" r:id="rId9"/>
          </a:graphicData>
        </a:graphic>
      </p:graphicFrame>
      <p:sp>
        <p:nvSpPr>
          <p:cNvPr id="9" name="文本框 8">
            <a:extLst>
              <a:ext uri="{FF2B5EF4-FFF2-40B4-BE49-F238E27FC236}">
                <a16:creationId xmlns:a16="http://schemas.microsoft.com/office/drawing/2014/main" id="{898F6E71-3027-4C45-BACB-57A539224E4C}"/>
              </a:ext>
            </a:extLst>
          </p:cNvPr>
          <p:cNvSpPr txBox="1"/>
          <p:nvPr/>
        </p:nvSpPr>
        <p:spPr>
          <a:xfrm>
            <a:off x="3275648" y="9688174"/>
            <a:ext cx="1080135" cy="307777"/>
          </a:xfrm>
          <a:prstGeom prst="rect">
            <a:avLst/>
          </a:prstGeom>
          <a:solidFill>
            <a:srgbClr val="FFC000"/>
          </a:solidFill>
          <a:ln>
            <a:solidFill>
              <a:schemeClr val="bg1"/>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7</a:t>
            </a:r>
          </a:p>
        </p:txBody>
      </p:sp>
      <p:cxnSp>
        <p:nvCxnSpPr>
          <p:cNvPr id="10" name="直接连接符 9">
            <a:extLst>
              <a:ext uri="{FF2B5EF4-FFF2-40B4-BE49-F238E27FC236}">
                <a16:creationId xmlns:a16="http://schemas.microsoft.com/office/drawing/2014/main" id="{F2371810-30BE-4097-80BB-9353C2A97134}"/>
              </a:ext>
            </a:extLst>
          </p:cNvPr>
          <p:cNvCxnSpPr>
            <a:cxnSpLocks/>
          </p:cNvCxnSpPr>
          <p:nvPr/>
        </p:nvCxnSpPr>
        <p:spPr>
          <a:xfrm flipV="1">
            <a:off x="431800" y="9995951"/>
            <a:ext cx="6765988" cy="7384"/>
          </a:xfrm>
          <a:prstGeom prst="line">
            <a:avLst/>
          </a:prstGeom>
          <a:ln w="66675" cmpd="sng">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50"/>
</p:tagLst>
</file>

<file path=ppt/theme/theme1.xml><?xml version="1.0" encoding="utf-8"?>
<a:theme xmlns:a="http://schemas.openxmlformats.org/drawingml/2006/main" name="1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1413</TotalTime>
  <Words>2019</Words>
  <Application>Microsoft Office PowerPoint</Application>
  <PresentationFormat>自定义</PresentationFormat>
  <Paragraphs>350</Paragraphs>
  <Slides>12</Slides>
  <Notes>3</Notes>
  <HiddenSlides>0</HiddenSlides>
  <MMClips>0</MMClips>
  <ScaleCrop>false</ScaleCrop>
  <HeadingPairs>
    <vt:vector size="6" baseType="variant">
      <vt:variant>
        <vt:lpstr>已用的字体</vt:lpstr>
      </vt:variant>
      <vt:variant>
        <vt:i4>8</vt:i4>
      </vt:variant>
      <vt:variant>
        <vt:lpstr>主题</vt:lpstr>
      </vt:variant>
      <vt:variant>
        <vt:i4>10</vt:i4>
      </vt:variant>
      <vt:variant>
        <vt:lpstr>幻灯片标题</vt:lpstr>
      </vt:variant>
      <vt:variant>
        <vt:i4>12</vt:i4>
      </vt:variant>
    </vt:vector>
  </HeadingPairs>
  <TitlesOfParts>
    <vt:vector size="30" baseType="lpstr">
      <vt:lpstr>华文新魏</vt:lpstr>
      <vt:lpstr>宋体</vt:lpstr>
      <vt:lpstr>微软雅黑</vt:lpstr>
      <vt:lpstr>Arial</vt:lpstr>
      <vt:lpstr>Arial Black</vt:lpstr>
      <vt:lpstr>Calibri</vt:lpstr>
      <vt:lpstr>Franklin Gothic Medium</vt:lpstr>
      <vt:lpstr>Times New Roman</vt:lpstr>
      <vt:lpstr>1_空白设计模板</vt:lpstr>
      <vt:lpstr>2_空白设计模板</vt:lpstr>
      <vt:lpstr>4_空白设计模板</vt:lpstr>
      <vt:lpstr>5_空白设计模板</vt:lpstr>
      <vt:lpstr>6_空白设计模板</vt:lpstr>
      <vt:lpstr>7_空白设计模板</vt:lpstr>
      <vt:lpstr>9_空白设计模板</vt:lpstr>
      <vt:lpstr>10_空白设计模板</vt:lpstr>
      <vt:lpstr>14_空白设计模板</vt:lpstr>
      <vt:lpstr>8_空白设计模板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wanggx</dc:creator>
  <cp:lastModifiedBy>Guoxin Wang</cp:lastModifiedBy>
  <cp:revision>607</cp:revision>
  <dcterms:created xsi:type="dcterms:W3CDTF">2019-02-26T08:20:00Z</dcterms:created>
  <dcterms:modified xsi:type="dcterms:W3CDTF">2020-09-07T07:24:20Z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2052-11.1.0.8515</vt:lpwstr>
  </property>
</Properties>
</file>